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5" r:id="rId5"/>
    <p:sldMasterId id="2147483689" r:id="rId6"/>
  </p:sldMasterIdLst>
  <p:notesMasterIdLst>
    <p:notesMasterId r:id="rId33"/>
  </p:notesMasterIdLst>
  <p:sldIdLst>
    <p:sldId id="2146845987" r:id="rId7"/>
    <p:sldId id="2146845988" r:id="rId8"/>
    <p:sldId id="2146845989" r:id="rId9"/>
    <p:sldId id="2146845990" r:id="rId10"/>
    <p:sldId id="2146845991" r:id="rId11"/>
    <p:sldId id="2146845992" r:id="rId12"/>
    <p:sldId id="2146845993" r:id="rId13"/>
    <p:sldId id="2146845994" r:id="rId14"/>
    <p:sldId id="2146845995" r:id="rId15"/>
    <p:sldId id="2146845996" r:id="rId16"/>
    <p:sldId id="2146845997" r:id="rId17"/>
    <p:sldId id="2146845986" r:id="rId18"/>
    <p:sldId id="2146845998" r:id="rId19"/>
    <p:sldId id="2146845999" r:id="rId20"/>
    <p:sldId id="2146846000" r:id="rId21"/>
    <p:sldId id="2146846001" r:id="rId22"/>
    <p:sldId id="2146846002" r:id="rId23"/>
    <p:sldId id="2146846003" r:id="rId24"/>
    <p:sldId id="2146846004" r:id="rId25"/>
    <p:sldId id="2146846005" r:id="rId26"/>
    <p:sldId id="2146846006" r:id="rId27"/>
    <p:sldId id="2146846010" r:id="rId28"/>
    <p:sldId id="2146846135" r:id="rId29"/>
    <p:sldId id="2146846136" r:id="rId30"/>
    <p:sldId id="2146846008" r:id="rId31"/>
    <p:sldId id="214684600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a Ochoa" initials="AO" lastIdx="1" clrIdx="0">
    <p:extLst>
      <p:ext uri="{19B8F6BF-5375-455C-9EA6-DF929625EA0E}">
        <p15:presenceInfo xmlns:p15="http://schemas.microsoft.com/office/powerpoint/2012/main" userId="S::ana.ochoa@anagenix.com::c13ae328-cace-4d99-84e6-656f6d86a76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206E"/>
    <a:srgbClr val="675EAA"/>
    <a:srgbClr val="51256C"/>
    <a:srgbClr val="0B283E"/>
    <a:srgbClr val="3D0045"/>
    <a:srgbClr val="6E4791"/>
    <a:srgbClr val="665EAB"/>
    <a:srgbClr val="FFFFFF"/>
    <a:srgbClr val="53286E"/>
    <a:srgbClr val="00A6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5FAFD7-D221-403B-8CCD-15E0342F41C8}" v="3" dt="2026-07-06T22:42:50.8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24" autoAdjust="0"/>
  </p:normalViewPr>
  <p:slideViewPr>
    <p:cSldViewPr snapToGrid="0">
      <p:cViewPr varScale="1">
        <p:scale>
          <a:sx n="73" d="100"/>
          <a:sy n="73" d="100"/>
        </p:scale>
        <p:origin x="100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21" Type="http://schemas.openxmlformats.org/officeDocument/2006/relationships/slide" Target="slides/slide15.xml"/><Relationship Id="rId34"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26EAA-A244-44E3-8B62-2A5B8FCECA93}" type="datetimeFigureOut">
              <a:rPr lang="en-US" smtClean="0"/>
              <a:t>7/7/2026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B9C0FA-6740-45C3-A665-6737CFB97E06}" type="slidenum">
              <a:rPr lang="en-US" smtClean="0"/>
              <a:t>‹#›</a:t>
            </a:fld>
            <a:endParaRPr lang="en-US"/>
          </a:p>
        </p:txBody>
      </p:sp>
    </p:spTree>
    <p:extLst>
      <p:ext uri="{BB962C8B-B14F-4D97-AF65-F5344CB8AC3E}">
        <p14:creationId xmlns:p14="http://schemas.microsoft.com/office/powerpoint/2010/main" val="22397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86314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Our brain makes us WHO WE ARE – It allows to think, feel, carry out our day to day tasks. </a:t>
            </a:r>
            <a:br>
              <a:rPr lang="en-NZ"/>
            </a:br>
            <a:r>
              <a:rPr lang="en-NZ"/>
              <a:t>It helps us make core memories with our friends and families and then helps us remember them years later..</a:t>
            </a:r>
            <a:br>
              <a:rPr lang="en-NZ"/>
            </a:br>
            <a:br>
              <a:rPr lang="en-NZ"/>
            </a:br>
            <a:r>
              <a:rPr lang="en-NZ"/>
              <a:t>A concerted organ that works so hard to make us who we are</a:t>
            </a:r>
            <a:br>
              <a:rPr lang="en-NZ"/>
            </a:br>
            <a:br>
              <a:rPr lang="en-NZ"/>
            </a:br>
            <a:r>
              <a:rPr lang="en-NZ"/>
              <a:t>Several factors influence Brain health – Age, stress, sleep, genetic predispositions and lifestyle factors</a:t>
            </a:r>
            <a:br>
              <a:rPr lang="en-NZ"/>
            </a:br>
            <a:r>
              <a:rPr lang="en-NZ"/>
              <a:t>and it is becoming increasing important o take care of your brain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3959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DCCDE7"/>
                </a:solidFill>
                <a:latin typeface="Manrope" pitchFamily="34" charset="0"/>
                <a:ea typeface="Manrope" pitchFamily="34" charset="-122"/>
                <a:cs typeface="Manrope" pitchFamily="34" charset="-120"/>
              </a:rPr>
              <a:t>An external or internal cue, such as a smell, face, place, or question, activates related associations and sensory links.</a:t>
            </a:r>
            <a:endParaRPr lang="en-US" sz="1200"/>
          </a:p>
          <a:p>
            <a:r>
              <a:rPr lang="en-US" sz="1200">
                <a:solidFill>
                  <a:srgbClr val="DCCDE7"/>
                </a:solidFill>
                <a:latin typeface="Manrope" pitchFamily="34" charset="0"/>
                <a:ea typeface="Manrope" pitchFamily="34" charset="-122"/>
                <a:cs typeface="Manrope" pitchFamily="34" charset="-120"/>
              </a:rPr>
              <a:t>The hippocampus helps locate the autobiographical memory trace and begins linking fragmented details into a retrievable episode</a:t>
            </a:r>
          </a:p>
          <a:p>
            <a:r>
              <a:rPr lang="en-US" sz="1200">
                <a:solidFill>
                  <a:srgbClr val="DCCDE7"/>
                </a:solidFill>
                <a:latin typeface="Manrope" pitchFamily="34" charset="0"/>
                <a:ea typeface="Manrope" pitchFamily="34" charset="-122"/>
                <a:cs typeface="Manrope" pitchFamily="34" charset="-120"/>
              </a:rPr>
              <a:t>Distributed cortical areas reawaken pieces of the original experience, including sights, feelings, sounds, and spatial context</a:t>
            </a:r>
          </a:p>
          <a:p>
            <a:r>
              <a:rPr lang="en-US" sz="1200">
                <a:solidFill>
                  <a:srgbClr val="DCCDE7"/>
                </a:solidFill>
                <a:latin typeface="Manrope" pitchFamily="34" charset="0"/>
                <a:ea typeface="Manrope" pitchFamily="34" charset="-122"/>
                <a:cs typeface="Manrope" pitchFamily="34" charset="-120"/>
              </a:rPr>
              <a:t>Prefrontal systems help </a:t>
            </a:r>
            <a:r>
              <a:rPr lang="en-US" sz="1200" err="1">
                <a:solidFill>
                  <a:srgbClr val="DCCDE7"/>
                </a:solidFill>
                <a:latin typeface="Manrope" pitchFamily="34" charset="0"/>
                <a:ea typeface="Manrope" pitchFamily="34" charset="-122"/>
                <a:cs typeface="Manrope" pitchFamily="34" charset="-120"/>
              </a:rPr>
              <a:t>organise</a:t>
            </a:r>
            <a:r>
              <a:rPr lang="en-US" sz="1200">
                <a:solidFill>
                  <a:srgbClr val="DCCDE7"/>
                </a:solidFill>
                <a:latin typeface="Manrope" pitchFamily="34" charset="0"/>
                <a:ea typeface="Manrope" pitchFamily="34" charset="-122"/>
                <a:cs typeface="Manrope" pitchFamily="34" charset="-120"/>
              </a:rPr>
              <a:t> and interpret the fragments, turning them into a coherent memory you can relive and describe</a:t>
            </a: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Brain function is highly interconnected, so there is rarely a single pathway driving cognition or mood. If we want meaningful outcomes, we need to support multiple pathways rather than assume one ingredient or one mechanism will suit everyone.</a:t>
            </a:r>
          </a:p>
          <a:p>
            <a:endParaRPr lang="en-US" sz="1200" b="0" i="0" kern="1200">
              <a:solidFill>
                <a:schemeClr val="tx1"/>
              </a:solidFill>
              <a:effectLst/>
              <a:latin typeface="+mn-lt"/>
              <a:ea typeface="+mn-ea"/>
              <a:cs typeface="+mn-cs"/>
            </a:endParaRPr>
          </a:p>
          <a:p>
            <a:r>
              <a:rPr lang="en-NZ"/>
              <a:t>The brain is highly interconnected with each neuron capable of thousands of connections.</a:t>
            </a:r>
          </a:p>
          <a:p>
            <a:endParaRPr lang="en-NZ"/>
          </a:p>
          <a:p>
            <a:r>
              <a:rPr lang="en-NZ"/>
              <a:t>Together, these neurons create dynamic networks that constantly communicate with each other and with the rest of the body via electrical impulses and chemical neurotransmitters</a:t>
            </a:r>
          </a:p>
          <a:p>
            <a:endParaRPr lang="en-NZ"/>
          </a:p>
          <a:p>
            <a:r>
              <a:rPr lang="en-NZ"/>
              <a:t>These networks rely on multiple pathways—from blood flow and energy supply to neurotransmitter balance and inflammation control—to stay healthy and keep us thinking, feeling, and moving smoothly</a:t>
            </a:r>
          </a:p>
          <a:p>
            <a:endParaRPr lang="en-NZ"/>
          </a:p>
          <a:p>
            <a:r>
              <a:rPr lang="en-NZ"/>
              <a:t>When we support brain health, we therefore need to work across several pathways at once, rather than assuming a single, one-size-fits-all solution will be enough.</a:t>
            </a:r>
          </a:p>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32120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Age, lifestyle and stress all contribute towards a declining brain health and function. </a:t>
            </a:r>
            <a:br>
              <a:rPr lang="en-NZ"/>
            </a:br>
            <a:r>
              <a:rPr lang="en-NZ"/>
              <a:t>To be able to work and function– our brain needs the right nutrition – the WHOLE Nutrition </a:t>
            </a:r>
            <a:br>
              <a:rPr lang="en-NZ"/>
            </a:br>
            <a:r>
              <a:rPr lang="en-NZ"/>
              <a:t>Awareness and demand are both growing </a:t>
            </a:r>
            <a:br>
              <a:rPr lang="en-NZ"/>
            </a:br>
            <a:br>
              <a:rPr lang="en-NZ"/>
            </a:br>
            <a:r>
              <a:rPr lang="en-US" sz="1200" b="0" i="0" kern="1200">
                <a:solidFill>
                  <a:schemeClr val="tx1"/>
                </a:solidFill>
                <a:effectLst/>
                <a:latin typeface="+mn-lt"/>
                <a:ea typeface="+mn-ea"/>
                <a:cs typeface="+mn-cs"/>
              </a:rPr>
              <a:t>The global </a:t>
            </a:r>
            <a:r>
              <a:rPr lang="en-US" sz="1200" b="1" i="0" kern="1200">
                <a:solidFill>
                  <a:schemeClr val="tx1"/>
                </a:solidFill>
                <a:effectLst/>
                <a:latin typeface="+mn-lt"/>
                <a:ea typeface="+mn-ea"/>
                <a:cs typeface="+mn-cs"/>
              </a:rPr>
              <a:t>brain health supplements market size</a:t>
            </a:r>
            <a:r>
              <a:rPr lang="en-US" sz="1200" b="0" i="0" kern="1200">
                <a:solidFill>
                  <a:schemeClr val="tx1"/>
                </a:solidFill>
                <a:effectLst/>
                <a:latin typeface="+mn-lt"/>
                <a:ea typeface="+mn-ea"/>
                <a:cs typeface="+mn-cs"/>
              </a:rPr>
              <a:t> was estimated at </a:t>
            </a:r>
            <a:r>
              <a:rPr lang="en-US" sz="1200" b="1" i="0" kern="1200">
                <a:solidFill>
                  <a:schemeClr val="tx1"/>
                </a:solidFill>
                <a:effectLst/>
                <a:latin typeface="+mn-lt"/>
                <a:ea typeface="+mn-ea"/>
                <a:cs typeface="+mn-cs"/>
              </a:rPr>
              <a:t>USD 10.95 billion in 2024</a:t>
            </a:r>
            <a:r>
              <a:rPr lang="en-US" sz="1200" b="0" i="0" kern="1200">
                <a:solidFill>
                  <a:schemeClr val="tx1"/>
                </a:solidFill>
                <a:effectLst/>
                <a:latin typeface="+mn-lt"/>
                <a:ea typeface="+mn-ea"/>
                <a:cs typeface="+mn-cs"/>
              </a:rPr>
              <a:t> and is projected </a:t>
            </a:r>
            <a:r>
              <a:rPr lang="en-US" sz="1200" b="1" i="0" kern="1200">
                <a:solidFill>
                  <a:schemeClr val="tx1"/>
                </a:solidFill>
                <a:effectLst/>
                <a:latin typeface="+mn-lt"/>
                <a:ea typeface="+mn-ea"/>
                <a:cs typeface="+mn-cs"/>
              </a:rPr>
              <a:t>to reach USD 23.52 billion by 2030</a:t>
            </a:r>
            <a:br>
              <a:rPr lang="en-US" sz="1200" b="1" i="0" kern="1200">
                <a:solidFill>
                  <a:schemeClr val="tx1"/>
                </a:solidFill>
                <a:effectLst/>
                <a:latin typeface="+mn-lt"/>
                <a:ea typeface="+mn-ea"/>
                <a:cs typeface="+mn-cs"/>
              </a:rPr>
            </a:br>
            <a:r>
              <a:rPr lang="en-US" sz="1200" b="0" i="0" kern="1200">
                <a:solidFill>
                  <a:schemeClr val="tx1"/>
                </a:solidFill>
                <a:effectLst/>
                <a:latin typeface="+mn-lt"/>
                <a:ea typeface="+mn-ea"/>
                <a:cs typeface="+mn-cs"/>
              </a:rPr>
              <a:t>The herbal extract segment (including sage, gingko and turmeric) hold the largest market share of 42.7%, as of 2024.</a:t>
            </a:r>
            <a:br>
              <a:rPr lang="en-US" sz="1200" b="0" i="0" kern="1200">
                <a:solidFill>
                  <a:schemeClr val="tx1"/>
                </a:solidFill>
                <a:effectLst/>
                <a:latin typeface="+mn-lt"/>
                <a:ea typeface="+mn-ea"/>
                <a:cs typeface="+mn-cs"/>
              </a:rPr>
            </a:b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However, extracts focus on 1 bioactive and don’t offer holistic support that whole foods do. </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Extracts often come with limited formulation flexibility due to the taste </a:t>
            </a:r>
            <a:br>
              <a:rPr lang="en-US" sz="1200" b="0" i="0" kern="1200">
                <a:solidFill>
                  <a:schemeClr val="tx1"/>
                </a:solidFill>
                <a:effectLst/>
                <a:latin typeface="+mn-lt"/>
                <a:ea typeface="+mn-ea"/>
                <a:cs typeface="+mn-cs"/>
              </a:rPr>
            </a:br>
            <a:br>
              <a:rPr lang="en-US" sz="1200" b="0" i="0" kern="1200">
                <a:solidFill>
                  <a:schemeClr val="tx1"/>
                </a:solidFill>
                <a:effectLst/>
                <a:latin typeface="+mn-lt"/>
                <a:ea typeface="+mn-ea"/>
                <a:cs typeface="+mn-cs"/>
              </a:rPr>
            </a:br>
            <a:r>
              <a:rPr lang="en-US" sz="1200" b="0" i="0" kern="1200" err="1">
                <a:solidFill>
                  <a:schemeClr val="tx1"/>
                </a:solidFill>
                <a:effectLst/>
                <a:latin typeface="+mn-lt"/>
                <a:ea typeface="+mn-ea"/>
                <a:cs typeface="+mn-cs"/>
              </a:rPr>
              <a:t>Braincurrant</a:t>
            </a:r>
            <a:r>
              <a:rPr lang="en-US" sz="1200" b="0" i="0" kern="1200">
                <a:solidFill>
                  <a:schemeClr val="tx1"/>
                </a:solidFill>
                <a:effectLst/>
                <a:latin typeface="+mn-lt"/>
                <a:ea typeface="+mn-ea"/>
                <a:cs typeface="+mn-cs"/>
              </a:rPr>
              <a:t> changes that!</a:t>
            </a:r>
            <a:br>
              <a:rPr lang="en-US" sz="1200" b="0" i="0" kern="1200">
                <a:solidFill>
                  <a:schemeClr val="tx1"/>
                </a:solidFill>
                <a:effectLst/>
                <a:latin typeface="+mn-lt"/>
                <a:ea typeface="+mn-ea"/>
                <a:cs typeface="+mn-cs"/>
              </a:rPr>
            </a:br>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38415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err="1"/>
              <a:t>Braincurrant</a:t>
            </a:r>
            <a:r>
              <a:rPr lang="en-NZ"/>
              <a:t> is a comprehensive brain support powder made from Whole NZ blackcurrants. It brings together synergistic compounds that work together and individually on different timelines to support short and longer brain health. </a:t>
            </a:r>
            <a:br>
              <a:rPr lang="en-NZ"/>
            </a:br>
            <a:br>
              <a:rPr lang="en-NZ"/>
            </a:br>
            <a:r>
              <a:rPr lang="en-NZ" err="1"/>
              <a:t>CafeniQ</a:t>
            </a:r>
            <a:r>
              <a:rPr lang="en-NZ"/>
              <a:t>+ is a complex of Phenolic acids that are present in </a:t>
            </a:r>
            <a:r>
              <a:rPr lang="en-NZ" err="1"/>
              <a:t>braincurrant</a:t>
            </a:r>
            <a:r>
              <a:rPr lang="en-NZ"/>
              <a:t>, in their original ratios an have been shown to slow brain aging and support both mood and cognition by inhibiting MAO enzymes which help reduce toxic hydrogen peroxide formation and increase important brain chemicals - serotonin and dopamine in the brain. </a:t>
            </a:r>
          </a:p>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0974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93B68-8884-4A57-98CB-5428C35F2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9564D-E53A-7113-18EC-FB797F29B6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54310F-252C-9240-3888-C16771160023}"/>
              </a:ext>
            </a:extLst>
          </p:cNvPr>
          <p:cNvSpPr>
            <a:spLocks noGrp="1"/>
          </p:cNvSpPr>
          <p:nvPr>
            <p:ph type="body" idx="1"/>
          </p:nvPr>
        </p:nvSpPr>
        <p:spPr/>
        <p:txBody>
          <a:bodyPr/>
          <a:lstStyle/>
          <a:p>
            <a:r>
              <a:rPr lang="en-US"/>
              <a:t>Why is it important to have Whole fruits?</a:t>
            </a:r>
            <a:br>
              <a:rPr lang="en-US"/>
            </a:br>
            <a:r>
              <a:rPr lang="en-US"/>
              <a:t>Because whole fruits are nature’s pharmacy – they express not 1 but a whole spectrum of bioactive compounds, each of them adding uniquely to your health</a:t>
            </a:r>
            <a:br>
              <a:rPr lang="en-US"/>
            </a:br>
            <a:endParaRPr lang="en-US"/>
          </a:p>
          <a:p>
            <a:r>
              <a:rPr lang="en-US"/>
              <a:t>Most Blackcurrant supplements in the market focus on anthocyanins – one bio active, limited pathway of action</a:t>
            </a:r>
            <a:br>
              <a:rPr lang="en-US"/>
            </a:br>
            <a:br>
              <a:rPr lang="en-US"/>
            </a:br>
            <a:r>
              <a:rPr lang="en-US"/>
              <a:t>your brain deserves more – whole fruit synergy for the whole brain</a:t>
            </a:r>
          </a:p>
        </p:txBody>
      </p:sp>
      <p:sp>
        <p:nvSpPr>
          <p:cNvPr id="4" name="Slide Number Placeholder 3">
            <a:extLst>
              <a:ext uri="{FF2B5EF4-FFF2-40B4-BE49-F238E27FC236}">
                <a16:creationId xmlns:a16="http://schemas.microsoft.com/office/drawing/2014/main" id="{7AC2298F-21A7-4786-528A-A2133F8E2F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9904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9889D-46EF-FCB0-B551-60815B02B7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3356A4-3728-8B57-9051-6CDBCAB872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7589A-DDD8-DCAF-9345-55D5048EB60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New Zealand blackcurrants are among the most extensively researched berries in the world, with more than 30 clinical and scientific studies examining their effects on mood, memory, focus, and overall cognitive performance. These include multiple human trials demonstrating neurotransmitter activity, cognitive function, mood responses, and mental fatigue.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a:solidFill>
                <a:schemeClr val="tx1"/>
              </a:solidFill>
              <a:effectLst/>
              <a:latin typeface="+mn-lt"/>
              <a:ea typeface="+mn-ea"/>
              <a:cs typeface="+mn-cs"/>
            </a:endParaRPr>
          </a:p>
          <a:p>
            <a:pPr fontAlgn="t"/>
            <a:r>
              <a:rPr lang="en-US" sz="1200" b="0" i="0" kern="1200">
                <a:solidFill>
                  <a:schemeClr val="tx1"/>
                </a:solidFill>
                <a:effectLst/>
                <a:latin typeface="+mn-lt"/>
                <a:ea typeface="+mn-ea"/>
                <a:cs typeface="+mn-cs"/>
              </a:rPr>
              <a:t>Altogether, this growing body of evidence reinforces that the cognitive benefits of NZ blackcurrants are not theoretical — they are repeatedly demonstrated across a wide range of rigorously designed studies.</a:t>
            </a:r>
          </a:p>
        </p:txBody>
      </p:sp>
      <p:sp>
        <p:nvSpPr>
          <p:cNvPr id="4" name="Slide Number Placeholder 3">
            <a:extLst>
              <a:ext uri="{FF2B5EF4-FFF2-40B4-BE49-F238E27FC236}">
                <a16:creationId xmlns:a16="http://schemas.microsoft.com/office/drawing/2014/main" id="{731A0032-9D1B-77F9-F2E1-3C677D0BAE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5271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67FD2-BE33-1279-D3B3-B6E37621C8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97588-39FB-93FC-E64E-95C84B8626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8F7D4-8794-8A75-E3FA-23DECAEED2A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err="1"/>
              <a:t>Braincurrant</a:t>
            </a:r>
            <a:r>
              <a:rPr lang="en-NZ"/>
              <a:t> has 3 key brain benefits </a:t>
            </a:r>
          </a:p>
          <a:p>
            <a:pPr marL="171450" indent="-171450">
              <a:buFontTx/>
              <a:buChar char="-"/>
            </a:pPr>
            <a:r>
              <a:rPr lang="en-PH"/>
              <a:t>Mental Clarity</a:t>
            </a:r>
          </a:p>
          <a:p>
            <a:pPr marL="171450" indent="-171450">
              <a:buFontTx/>
              <a:buChar char="-"/>
            </a:pPr>
            <a:r>
              <a:rPr lang="en-PH"/>
              <a:t>Mood Balance</a:t>
            </a:r>
          </a:p>
          <a:p>
            <a:pPr marL="171450" indent="-171450">
              <a:buFontTx/>
              <a:buChar char="-"/>
            </a:pPr>
            <a:r>
              <a:rPr lang="en-PH"/>
              <a:t>Focus</a:t>
            </a:r>
            <a:br>
              <a:rPr lang="en-PH"/>
            </a:br>
            <a:br>
              <a:rPr lang="en-PH"/>
            </a:br>
            <a:r>
              <a:rPr lang="en-PH"/>
              <a:t>it targets 3 key pathways – </a:t>
            </a:r>
          </a:p>
          <a:p>
            <a:pPr marL="171450" indent="-171450">
              <a:buFontTx/>
              <a:buChar char="-"/>
            </a:pPr>
            <a:r>
              <a:rPr lang="en-PH"/>
              <a:t>inhibiting MAO enzymes which restores key neurochemical balance in the brain – serotonin (responsible for mood) and dopamine (for learning and memory)</a:t>
            </a:r>
          </a:p>
          <a:p>
            <a:pPr marL="171450" indent="-171450">
              <a:buFontTx/>
              <a:buChar char="-"/>
            </a:pPr>
            <a:r>
              <a:rPr lang="en-PH"/>
              <a:t>It improves cerebral blood flow which helps deliver essential nutrients/oxygen to the brain and helps take away neurotoxic waster which helps keep the brain pathways clear allows for effective communications between brain cells</a:t>
            </a:r>
          </a:p>
          <a:p>
            <a:pPr marL="171450" indent="-171450">
              <a:buFontTx/>
              <a:buChar char="-"/>
            </a:pPr>
            <a:r>
              <a:rPr lang="en-PH"/>
              <a:t>Daily use of the brain leads to the accumulation of harmful molecules, which contributes to inflammation.  </a:t>
            </a:r>
            <a:r>
              <a:rPr lang="en-PH" err="1"/>
              <a:t>Braincurrant</a:t>
            </a:r>
            <a:r>
              <a:rPr lang="en-PH"/>
              <a:t> helps quench these molecules, reducing neuroinflammation and providing long term neuro support</a:t>
            </a:r>
          </a:p>
          <a:p>
            <a:pPr marL="171450" indent="-171450">
              <a:buFontTx/>
              <a:buChar char="-"/>
            </a:pPr>
            <a:endParaRPr lang="en-PH"/>
          </a:p>
        </p:txBody>
      </p:sp>
      <p:sp>
        <p:nvSpPr>
          <p:cNvPr id="4" name="Slide Number Placeholder 3">
            <a:extLst>
              <a:ext uri="{FF2B5EF4-FFF2-40B4-BE49-F238E27FC236}">
                <a16:creationId xmlns:a16="http://schemas.microsoft.com/office/drawing/2014/main" id="{65FD8333-66BD-3578-B546-6C87594F8B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03340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4859E-E675-0757-1435-4AC5A22893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49700F-F469-D665-0DDE-0F2D6F9EDD0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1FF5FF46-3B9D-CC5D-3C28-2B8E389D008B}"/>
              </a:ext>
            </a:extLst>
          </p:cNvPr>
          <p:cNvSpPr>
            <a:spLocks noGrp="1"/>
          </p:cNvSpPr>
          <p:nvPr>
            <p:ph type="body" idx="1"/>
          </p:nvPr>
        </p:nvSpPr>
        <p:spPr/>
        <p:txBody>
          <a:bodyPr/>
          <a:lstStyle/>
          <a:p>
            <a:r>
              <a:rPr lang="en-NZ"/>
              <a:t>Age significantly contributes to declining brain health and function. Which is why you notice, as you grow older – you get more irritable, lose patients, enter a room and forget why you entered? </a:t>
            </a:r>
            <a:br>
              <a:rPr lang="en-NZ"/>
            </a:br>
            <a:br>
              <a:rPr lang="en-NZ"/>
            </a:br>
            <a:r>
              <a:rPr lang="en-NZ"/>
              <a:t>Here you can see how MOA B enzymes naturally increase with age. We can look at this by measuring lambda and kappa light chain MAO-B antibodies in a cohort of people across a wide range of ages, as shown in panel A. </a:t>
            </a:r>
          </a:p>
          <a:p>
            <a:endParaRPr lang="en-NZ"/>
          </a:p>
          <a:p>
            <a:r>
              <a:rPr lang="en-NZ"/>
              <a:t>Panel B shows MAO B expression in the brains across different age groups of a 27, a 43 and 86 year old male, with bright yellow and red indicating higher expression levels. </a:t>
            </a:r>
          </a:p>
          <a:p>
            <a:endParaRPr lang="en-NZ"/>
          </a:p>
          <a:p>
            <a:pPr marL="0" marR="0" lvl="0" indent="0" algn="l" defTabSz="914400" rtl="0" eaLnBrk="1" fontAlgn="auto" latinLnBrk="0" hangingPunct="1">
              <a:lnSpc>
                <a:spcPct val="100000"/>
              </a:lnSpc>
              <a:spcBef>
                <a:spcPts val="0"/>
              </a:spcBef>
              <a:spcAft>
                <a:spcPts val="0"/>
              </a:spcAft>
              <a:buClrTx/>
              <a:buSzTx/>
              <a:buFontTx/>
              <a:buNone/>
              <a:tabLst/>
              <a:defRPr/>
            </a:pPr>
            <a:r>
              <a:rPr lang="en-NZ"/>
              <a:t>While age associated cognitive decline on a personal level is always concerning, the sheer number of aging individuals in current population dynamics is increasing</a:t>
            </a:r>
            <a:br>
              <a:rPr lang="en-NZ"/>
            </a:br>
            <a:br>
              <a:rPr lang="en-NZ"/>
            </a:br>
            <a:r>
              <a:rPr lang="en-US"/>
              <a:t>The over-60 population expected to more than double globally by 2050, according to a World Health Organization (WHO) report. </a:t>
            </a:r>
            <a:br>
              <a:rPr lang="en-US"/>
            </a:br>
            <a:r>
              <a:rPr lang="en-US"/>
              <a:t>And people everywhere aren’t just getting older, they’re living longer</a:t>
            </a:r>
            <a:r>
              <a:rPr lang="en-NZ"/>
              <a:t> and they want to do so gracefully and actively. </a:t>
            </a:r>
            <a:r>
              <a:rPr lang="en-US"/>
              <a:t>The market for healthy aging support is the fastest-growing market projected to be $127B by 2035.</a:t>
            </a:r>
            <a:endParaRPr lang="en-NZ"/>
          </a:p>
          <a:p>
            <a:endParaRPr lang="en-NZ"/>
          </a:p>
        </p:txBody>
      </p:sp>
      <p:sp>
        <p:nvSpPr>
          <p:cNvPr id="4" name="Slide Number Placeholder 3">
            <a:extLst>
              <a:ext uri="{FF2B5EF4-FFF2-40B4-BE49-F238E27FC236}">
                <a16:creationId xmlns:a16="http://schemas.microsoft.com/office/drawing/2014/main" id="{919A83A1-171E-E5D4-CAF3-9CD19E2F4F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0DD0A2-9C5E-417A-A43A-FFC9F6B42254}" type="slidenum">
              <a:rPr kumimoji="0" lang="en-N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N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2435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discussed previously – ageing in inevitable and our brain ages faster (owing to all the stress and lifestyle changes we now have) contributing to cognitive decline.</a:t>
            </a:r>
            <a:br>
              <a:rPr lang="en-US"/>
            </a:br>
            <a:br>
              <a:rPr lang="en-US"/>
            </a:br>
            <a:r>
              <a:rPr lang="en-US"/>
              <a:t>But what if I told you about 55% of age‑related cognitive impairment is reversible, meaning brain function can be improved with the right interventions rather than simply accepted as a normal part of aging – </a:t>
            </a:r>
            <a:r>
              <a:rPr lang="en-US" err="1"/>
              <a:t>Braincurrant</a:t>
            </a:r>
            <a:r>
              <a:rPr lang="en-US"/>
              <a:t> targets two underlying mechanisms that are crucial to brain ageing and works to support long term brain health </a:t>
            </a:r>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27551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discussed previously – ageing in inevitable and our brain ages faster (owing to all the stress and lifestyle changes we now have) contributing to cognitive decline.</a:t>
            </a:r>
            <a:br>
              <a:rPr lang="en-US"/>
            </a:br>
            <a:br>
              <a:rPr lang="en-US"/>
            </a:br>
            <a:r>
              <a:rPr lang="en-US"/>
              <a:t>But what if I told you about 55% of age‑related cognitive impairment is reversible, meaning brain function can be improved with the right interventions rather than simply accepted as a normal part of aging – </a:t>
            </a:r>
            <a:r>
              <a:rPr lang="en-US" err="1"/>
              <a:t>Braincurrant</a:t>
            </a:r>
            <a:r>
              <a:rPr lang="en-US"/>
              <a:t> targets two underlying mechanisms that are crucial to brain ageing and works to support long term brain health </a:t>
            </a:r>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01041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Various studies on NZ blackcurrants support their ability in inhibiting MAO-B enzymes and induce benefits as early as within 1-2h</a:t>
            </a:r>
          </a:p>
          <a:p>
            <a:br>
              <a:rPr lang="en-US"/>
            </a:b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15496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conducted a MAT with 25 volunteers who consumed 300mgs of </a:t>
            </a:r>
            <a:r>
              <a:rPr lang="en-US" err="1"/>
              <a:t>Braincurrant</a:t>
            </a:r>
            <a:r>
              <a:rPr lang="en-US"/>
              <a:t> daily played a series of brain training games that tested their cognitive performance over 28 days</a:t>
            </a:r>
            <a:br>
              <a:rPr lang="en-US"/>
            </a:br>
            <a:br>
              <a:rPr lang="en-US"/>
            </a:br>
            <a:r>
              <a:rPr lang="en-US"/>
              <a:t>There were a total of 12 games, representative if 3 different domains:</a:t>
            </a:r>
            <a:br>
              <a:rPr lang="en-US"/>
            </a:br>
            <a:r>
              <a:rPr lang="en-US"/>
              <a:t>1) Memory</a:t>
            </a:r>
            <a:br>
              <a:rPr lang="en-US"/>
            </a:br>
            <a:r>
              <a:rPr lang="en-US"/>
              <a:t>2) Focus</a:t>
            </a:r>
            <a:br>
              <a:rPr lang="en-US"/>
            </a:br>
            <a:r>
              <a:rPr lang="en-US"/>
              <a:t>3) Mental Agility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32642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DEF4A-013E-697D-3F66-A860E39527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04F07-FED1-2023-B777-A5A2B06DB8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4BAB00-20B6-B7BD-6C81-84844C6A2B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C425445-FA5B-B4B9-66BB-5DAB2BD4E2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59941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DEF4A-013E-697D-3F66-A860E39527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04F07-FED1-2023-B777-A5A2B06DB8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4BAB00-20B6-B7BD-6C81-84844C6A2B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C425445-FA5B-B4B9-66BB-5DAB2BD4E2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063540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7A62B-02C2-6B63-7EC0-B978FC39D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F1F1D-D3EC-42B8-B687-4135249D9F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CF0D4-8A87-AF44-7BDD-8D50BD5BBE8F}"/>
              </a:ext>
            </a:extLst>
          </p:cNvPr>
          <p:cNvSpPr>
            <a:spLocks noGrp="1"/>
          </p:cNvSpPr>
          <p:nvPr>
            <p:ph type="body" idx="1"/>
          </p:nvPr>
        </p:nvSpPr>
        <p:spPr/>
        <p:txBody>
          <a:bodyPr/>
          <a:lstStyle/>
          <a:p>
            <a:r>
              <a:rPr lang="en-NZ"/>
              <a:t>Graph 1 shows the average scores for each volunteer from baseline (before treatment) to last day of play (after treatment)</a:t>
            </a:r>
            <a:br>
              <a:rPr lang="en-NZ"/>
            </a:br>
            <a:br>
              <a:rPr lang="en-NZ"/>
            </a:br>
            <a:r>
              <a:rPr lang="en-NZ"/>
              <a:t>the black line in the middles shows the group mean - increasing trend implying positive improvement in scores</a:t>
            </a:r>
            <a:br>
              <a:rPr lang="en-NZ"/>
            </a:br>
            <a:br>
              <a:rPr lang="en-NZ"/>
            </a:br>
            <a:r>
              <a:rPr lang="en-NZ"/>
              <a:t>Graph 2 shows the % of volunteers who showed improvement in each game for that domain</a:t>
            </a:r>
          </a:p>
        </p:txBody>
      </p:sp>
      <p:sp>
        <p:nvSpPr>
          <p:cNvPr id="4" name="Slide Number Placeholder 3">
            <a:extLst>
              <a:ext uri="{FF2B5EF4-FFF2-40B4-BE49-F238E27FC236}">
                <a16:creationId xmlns:a16="http://schemas.microsoft.com/office/drawing/2014/main" id="{7AAA32A3-D248-1F1B-4BEE-A563E96FCB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27772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9FE71-34BD-688F-46BD-701EABDD81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4CA7D-C6D2-33B5-400C-96DCB5986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FF3B8E-EE2E-487F-8A9C-732C7A0F1E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a:t>Graph 1 shows the average scores for each volunteer from baseline (before treatment) to last day of play (after treatment)</a:t>
            </a:r>
            <a:br>
              <a:rPr lang="en-NZ"/>
            </a:br>
            <a:br>
              <a:rPr lang="en-NZ"/>
            </a:br>
            <a:r>
              <a:rPr lang="en-NZ"/>
              <a:t>the black line in the middles shows the group mean - increasing trend implying positive improvement in scores</a:t>
            </a:r>
            <a:br>
              <a:rPr lang="en-NZ"/>
            </a:br>
            <a:br>
              <a:rPr lang="en-NZ"/>
            </a:br>
            <a:r>
              <a:rPr lang="en-NZ"/>
              <a:t>Graph 2 shows the % of volunteers who showed improvement in each game for that domain</a:t>
            </a:r>
          </a:p>
          <a:p>
            <a:endParaRPr lang="en-US"/>
          </a:p>
        </p:txBody>
      </p:sp>
      <p:sp>
        <p:nvSpPr>
          <p:cNvPr id="4" name="Slide Number Placeholder 3">
            <a:extLst>
              <a:ext uri="{FF2B5EF4-FFF2-40B4-BE49-F238E27FC236}">
                <a16:creationId xmlns:a16="http://schemas.microsoft.com/office/drawing/2014/main" id="{4093EDB6-03CE-3482-6634-3A63C48DC0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221622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a:t>Graph 1 shows the average scores for each volunteer from baseline (before treatment) to last day of play (after treatment)</a:t>
            </a:r>
            <a:br>
              <a:rPr lang="en-NZ"/>
            </a:br>
            <a:br>
              <a:rPr lang="en-NZ"/>
            </a:br>
            <a:r>
              <a:rPr lang="en-NZ"/>
              <a:t>the black line in the middles shows the group mean - increasing trend implying positive improvement in scores</a:t>
            </a:r>
            <a:br>
              <a:rPr lang="en-NZ"/>
            </a:br>
            <a:br>
              <a:rPr lang="en-NZ"/>
            </a:br>
            <a:r>
              <a:rPr lang="en-NZ"/>
              <a:t>Graph 2 shows the % of volunteers who showed improvement in each game for that domain</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65426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FFAE6-AEFF-6DDB-E9F7-86DD7D9A9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EEBB39-B7BF-F909-E526-DF63176732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6F42C-036D-A801-9117-2C375DEDA2A6}"/>
              </a:ext>
            </a:extLst>
          </p:cNvPr>
          <p:cNvSpPr>
            <a:spLocks noGrp="1"/>
          </p:cNvSpPr>
          <p:nvPr>
            <p:ph type="body" idx="1"/>
          </p:nvPr>
        </p:nvSpPr>
        <p:spPr/>
        <p:txBody>
          <a:bodyPr/>
          <a:lstStyle/>
          <a:p>
            <a:r>
              <a:rPr lang="en-US"/>
              <a:t>Shall we test your Brain health ? </a:t>
            </a:r>
            <a:br>
              <a:rPr lang="en-US"/>
            </a:br>
            <a:r>
              <a:rPr lang="en-US"/>
              <a:t>You have 60s to spot all the differences you can between these 2 images </a:t>
            </a:r>
            <a:br>
              <a:rPr lang="en-US"/>
            </a:br>
            <a:endParaRPr lang="en-US"/>
          </a:p>
        </p:txBody>
      </p:sp>
      <p:sp>
        <p:nvSpPr>
          <p:cNvPr id="4" name="Slide Number Placeholder 3">
            <a:extLst>
              <a:ext uri="{FF2B5EF4-FFF2-40B4-BE49-F238E27FC236}">
                <a16:creationId xmlns:a16="http://schemas.microsoft.com/office/drawing/2014/main" id="{96E13436-FF15-E3AC-B7FF-145AE51D1F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07734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DC6B5-2741-843D-C5FC-4E21C8B1B6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995C5-EFF8-AE15-47D5-30AE8FC949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D63896-C1DD-B9EB-4F55-BFBFB293D4EC}"/>
              </a:ext>
            </a:extLst>
          </p:cNvPr>
          <p:cNvSpPr>
            <a:spLocks noGrp="1"/>
          </p:cNvSpPr>
          <p:nvPr>
            <p:ph type="body" idx="1"/>
          </p:nvPr>
        </p:nvSpPr>
        <p:spPr/>
        <p:txBody>
          <a:bodyPr/>
          <a:lstStyle/>
          <a:p>
            <a:r>
              <a:rPr lang="en-US"/>
              <a:t>This simple game deploys </a:t>
            </a:r>
            <a:r>
              <a:rPr lang="en-US" err="1"/>
              <a:t>atleast</a:t>
            </a:r>
            <a:r>
              <a:rPr lang="en-US"/>
              <a:t> 4 cognitive pathways and allows you to test your</a:t>
            </a:r>
            <a:br>
              <a:rPr lang="en-US"/>
            </a:br>
            <a:r>
              <a:rPr lang="en-US"/>
              <a:t>Mental agility</a:t>
            </a:r>
            <a:br>
              <a:rPr lang="en-US"/>
            </a:br>
            <a:r>
              <a:rPr lang="en-US"/>
              <a:t>Focus</a:t>
            </a:r>
            <a:br>
              <a:rPr lang="en-US"/>
            </a:br>
            <a:r>
              <a:rPr lang="en-US"/>
              <a:t>Working memory</a:t>
            </a:r>
            <a:br>
              <a:rPr lang="en-US"/>
            </a:br>
            <a:r>
              <a:rPr lang="en-US"/>
              <a:t>Processing Speed</a:t>
            </a:r>
            <a:br>
              <a:rPr lang="en-US"/>
            </a:br>
            <a:br>
              <a:rPr lang="en-US"/>
            </a:br>
            <a:br>
              <a:rPr lang="en-US"/>
            </a:br>
            <a:r>
              <a:rPr lang="en-US"/>
              <a:t>this just reinforces how complex our brain is and it uses multiple, interconnected pathways to execute day to day functions</a:t>
            </a:r>
          </a:p>
        </p:txBody>
      </p:sp>
      <p:sp>
        <p:nvSpPr>
          <p:cNvPr id="4" name="Slide Number Placeholder 3">
            <a:extLst>
              <a:ext uri="{FF2B5EF4-FFF2-40B4-BE49-F238E27FC236}">
                <a16:creationId xmlns:a16="http://schemas.microsoft.com/office/drawing/2014/main" id="{2872F918-E0FD-2E2A-392C-E69FA27B105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386028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146263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Therefore – we introduce to you </a:t>
            </a:r>
            <a:r>
              <a:rPr lang="en-NZ" err="1"/>
              <a:t>Braincurrant</a:t>
            </a:r>
            <a:r>
              <a:rPr lang="en-NZ"/>
              <a:t> our Blackcurrant “whole fruit powder” for your Whole brain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36443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603969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4DD6D-1420-65C1-1630-48F072BE47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18C9CA-3255-181A-372B-80C906070A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B2DE4-CBBE-E012-BC8D-740D589F21B8}"/>
              </a:ext>
            </a:extLst>
          </p:cNvPr>
          <p:cNvSpPr>
            <a:spLocks noGrp="1"/>
          </p:cNvSpPr>
          <p:nvPr>
            <p:ph type="body" idx="1"/>
          </p:nvPr>
        </p:nvSpPr>
        <p:spPr/>
        <p:txBody>
          <a:bodyPr/>
          <a:lstStyle/>
          <a:p>
            <a:pPr fontAlgn="t"/>
            <a:endParaRPr lang="en-NZ" sz="1100" b="0" i="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D06803F-56BE-C17D-5425-49DB328831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675718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305478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image" Target="../media/image9.pn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2.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image" Target="../media/image9.pn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2.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455281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3">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6">
              <a:alphaModFix amt="85000"/>
              <a:extLst>
                <a:ext uri="{96DAC541-7B7A-43D3-8B79-37D633B846F1}">
                  <asvg:svgBlip xmlns:asvg="http://schemas.microsoft.com/office/drawing/2016/SVG/main" r:embed="rId7"/>
                </a:ext>
              </a:extLst>
            </a:blip>
            <a:srcRect/>
            <a:stretch>
              <a:fillRect/>
            </a:stretch>
          </a:blipFill>
        </p:spPr>
        <p:txBody>
          <a:bodyPr/>
          <a:lstStyle/>
          <a:p>
            <a:endParaRPr lang="en-NZ"/>
          </a:p>
        </p:txBody>
      </p:sp>
    </p:spTree>
    <p:extLst>
      <p:ext uri="{BB962C8B-B14F-4D97-AF65-F5344CB8AC3E}">
        <p14:creationId xmlns:p14="http://schemas.microsoft.com/office/powerpoint/2010/main" val="1949870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sp>
    </p:spTree>
    <p:extLst>
      <p:ext uri="{BB962C8B-B14F-4D97-AF65-F5344CB8AC3E}">
        <p14:creationId xmlns:p14="http://schemas.microsoft.com/office/powerpoint/2010/main" val="3517333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861411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08373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109798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249143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622824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862763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215450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552633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725066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E0E31C"/>
        </a:solidFill>
        <a:effectLst/>
      </p:bgPr>
    </p:bg>
    <p:spTree>
      <p:nvGrpSpPr>
        <p:cNvPr id="1" name=""/>
        <p:cNvGrpSpPr/>
        <p:nvPr/>
      </p:nvGrpSpPr>
      <p:grpSpPr>
        <a:xfrm>
          <a:off x="0" y="0"/>
          <a:ext cx="0" cy="0"/>
          <a:chOff x="0" y="0"/>
          <a:chExt cx="0" cy="0"/>
        </a:xfrm>
      </p:grpSpPr>
      <p:pic>
        <p:nvPicPr>
          <p:cNvPr id="9" name="Picture 8" descr="A logo with colorful dots&#10;&#10;AI-generated content may be incorrect.">
            <a:extLst>
              <a:ext uri="{FF2B5EF4-FFF2-40B4-BE49-F238E27FC236}">
                <a16:creationId xmlns:a16="http://schemas.microsoft.com/office/drawing/2014/main" id="{CCE0D68E-6842-89F9-2AFA-027B684CDD1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570719" y="160255"/>
            <a:ext cx="2295775" cy="1292621"/>
          </a:xfrm>
          <a:prstGeom prst="rect">
            <a:avLst/>
          </a:prstGeom>
        </p:spPr>
      </p:pic>
      <p:sp>
        <p:nvSpPr>
          <p:cNvPr id="10" name="Heading">
            <a:extLst>
              <a:ext uri="{FF2B5EF4-FFF2-40B4-BE49-F238E27FC236}">
                <a16:creationId xmlns:a16="http://schemas.microsoft.com/office/drawing/2014/main" id="{84DCF9FD-27E1-2BED-1BFF-3D152256ACD3}"/>
              </a:ext>
            </a:extLst>
          </p:cNvPr>
          <p:cNvSpPr txBox="1">
            <a:spLocks/>
          </p:cNvSpPr>
          <p:nvPr userDrawn="1"/>
        </p:nvSpPr>
        <p:spPr>
          <a:xfrm>
            <a:off x="1304544" y="1164439"/>
            <a:ext cx="10265664" cy="49356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0" i="0" kern="1200" baseline="0">
                <a:solidFill>
                  <a:schemeClr val="bg1"/>
                </a:solidFill>
                <a:latin typeface="Built Titling Rg" panose="020B0806030202080204" pitchFamily="34" charset="77"/>
                <a:ea typeface="+mj-ea"/>
                <a:cs typeface="+mj-cs"/>
              </a:defRPr>
            </a:lvl1pPr>
          </a:lstStyle>
          <a:p>
            <a:pPr>
              <a:lnSpc>
                <a:spcPct val="70000"/>
              </a:lnSpc>
            </a:pPr>
            <a:r>
              <a:rPr lang="en-GB" sz="13800" b="1" i="0" baseline="0">
                <a:solidFill>
                  <a:srgbClr val="255B52"/>
                </a:solidFill>
                <a:latin typeface="Built Titling Rg" panose="020B0206030202080204" pitchFamily="34" charset="77"/>
              </a:rPr>
              <a:t>real ingredients. </a:t>
            </a:r>
          </a:p>
          <a:p>
            <a:pPr>
              <a:lnSpc>
                <a:spcPct val="70000"/>
              </a:lnSpc>
            </a:pPr>
            <a:r>
              <a:rPr lang="en-GB" sz="13800" b="1" i="0" baseline="0">
                <a:solidFill>
                  <a:srgbClr val="255B52"/>
                </a:solidFill>
                <a:latin typeface="Built Titling Rg" panose="020B0206030202080204" pitchFamily="34" charset="77"/>
              </a:rPr>
              <a:t>No bs.</a:t>
            </a:r>
            <a:endParaRPr lang="en-US" sz="13800" b="1" i="0" baseline="0">
              <a:solidFill>
                <a:srgbClr val="255B52"/>
              </a:solidFill>
              <a:latin typeface="Built Titling Rg" panose="020B0206030202080204" pitchFamily="34" charset="77"/>
            </a:endParaRPr>
          </a:p>
        </p:txBody>
      </p:sp>
      <p:sp>
        <p:nvSpPr>
          <p:cNvPr id="11" name="TextBox 10">
            <a:extLst>
              <a:ext uri="{FF2B5EF4-FFF2-40B4-BE49-F238E27FC236}">
                <a16:creationId xmlns:a16="http://schemas.microsoft.com/office/drawing/2014/main" id="{9EEBB809-465C-B517-4B69-3730F011AD3C}"/>
              </a:ext>
            </a:extLst>
          </p:cNvPr>
          <p:cNvSpPr txBox="1"/>
          <p:nvPr userDrawn="1"/>
        </p:nvSpPr>
        <p:spPr>
          <a:xfrm>
            <a:off x="10510887" y="5811625"/>
            <a:ext cx="1555423" cy="886120"/>
          </a:xfrm>
          <a:prstGeom prst="rect">
            <a:avLst/>
          </a:prstGeom>
          <a:solidFill>
            <a:srgbClr val="E0E31C"/>
          </a:solidFill>
        </p:spPr>
        <p:txBody>
          <a:bodyPr wrap="square" rtlCol="0">
            <a:spAutoFit/>
          </a:bodyPr>
          <a:lstStyle/>
          <a:p>
            <a:endParaRPr lang="en-US"/>
          </a:p>
        </p:txBody>
      </p:sp>
    </p:spTree>
    <p:extLst>
      <p:ext uri="{BB962C8B-B14F-4D97-AF65-F5344CB8AC3E}">
        <p14:creationId xmlns:p14="http://schemas.microsoft.com/office/powerpoint/2010/main" val="17120132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832701" y="1646705"/>
            <a:ext cx="9144000" cy="3594020"/>
          </a:xfrm>
        </p:spPr>
        <p:txBody>
          <a:bodyPr anchor="b">
            <a:noAutofit/>
          </a:bodyPr>
          <a:lstStyle>
            <a:lvl1pPr algn="l">
              <a:lnSpc>
                <a:spcPct val="70000"/>
              </a:lnSpc>
              <a:defRPr sz="13800" baseline="0">
                <a:solidFill>
                  <a:srgbClr val="0B283E"/>
                </a:solidFill>
              </a:defRPr>
            </a:lvl1pPr>
          </a:lstStyle>
          <a:p>
            <a:r>
              <a:rPr lang="en-GB"/>
              <a:t>WHOLE FRUIT. </a:t>
            </a:r>
            <a:br>
              <a:rPr lang="en-GB"/>
            </a:br>
            <a:r>
              <a:rPr lang="en-GB"/>
              <a:t>WHOLE TRUTH.</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826416" y="5018573"/>
            <a:ext cx="9144000" cy="1655762"/>
          </a:xfrm>
        </p:spPr>
        <p:txBody>
          <a:bodyPr/>
          <a:lstStyle>
            <a:lvl1pPr marL="0" indent="0" algn="l">
              <a:buNone/>
              <a:defRPr sz="2400" baseline="0">
                <a:solidFill>
                  <a:srgbClr val="0B283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7570744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170432"/>
            <a:ext cx="9168938" cy="4039447"/>
          </a:xfrm>
        </p:spPr>
        <p:txBody>
          <a:bodyPr anchor="b">
            <a:noAutofit/>
          </a:bodyPr>
          <a:lstStyle>
            <a:lvl1pPr algn="l">
              <a:lnSpc>
                <a:spcPct val="70000"/>
              </a:lnSpc>
              <a:defRPr sz="13800" baseline="0">
                <a:solidFill>
                  <a:srgbClr val="E0E31C"/>
                </a:solidFill>
              </a:defRPr>
            </a:lvl1pPr>
          </a:lstStyle>
          <a:p>
            <a:r>
              <a:rPr lang="en-GB"/>
              <a:t>Real people. Real science.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1" y="4949295"/>
            <a:ext cx="5907577" cy="1505238"/>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852775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577947"/>
            <a:ext cx="10412522" cy="3904989"/>
          </a:xfrm>
        </p:spPr>
        <p:txBody>
          <a:bodyPr anchor="b">
            <a:noAutofit/>
          </a:bodyPr>
          <a:lstStyle>
            <a:lvl1pPr algn="l">
              <a:lnSpc>
                <a:spcPct val="70000"/>
              </a:lnSpc>
              <a:defRPr sz="13000" baseline="0">
                <a:solidFill>
                  <a:srgbClr val="E0E31C"/>
                </a:solidFill>
              </a:defRPr>
            </a:lvl1pPr>
          </a:lstStyle>
          <a:p>
            <a:r>
              <a:rPr lang="en-GB"/>
              <a:t>Real ingredients. </a:t>
            </a:r>
            <a:br>
              <a:rPr lang="en-GB"/>
            </a:br>
            <a:r>
              <a:rPr lang="en-GB"/>
              <a:t>Real people.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2" y="5270211"/>
            <a:ext cx="5986827" cy="1655762"/>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747487983"/>
      </p:ext>
    </p:extLst>
  </p:cSld>
  <p:clrMapOvr>
    <a:masterClrMapping/>
  </p:clrMapOvr>
  <p:extLst>
    <p:ext uri="{DCECCB84-F9BA-43D5-87BE-67443E8EF086}">
      <p15:sldGuideLst xmlns:p15="http://schemas.microsoft.com/office/powerpoint/2012/main">
        <p15:guide id="1" orient="horz" pos="2160">
          <p15:clr>
            <a:srgbClr val="FBAE40"/>
          </p15:clr>
        </p15:guide>
        <p15:guide id="2" pos="386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BFAFC-BAF2-9E18-BB2B-F3059BAC85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200683-F624-FF66-6717-9465B4F95CC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078558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087C1-F43C-C98E-AE76-FA6DC21E2C70}"/>
              </a:ext>
            </a:extLst>
          </p:cNvPr>
          <p:cNvSpPr>
            <a:spLocks noGrp="1"/>
          </p:cNvSpPr>
          <p:nvPr>
            <p:ph type="title"/>
          </p:nvPr>
        </p:nvSpPr>
        <p:spPr>
          <a:xfrm>
            <a:off x="831850" y="1709738"/>
            <a:ext cx="10515600" cy="2852737"/>
          </a:xfrm>
        </p:spPr>
        <p:txBody>
          <a:bodyPr anchor="b"/>
          <a:lstStyle>
            <a:lvl1pPr>
              <a:defRPr sz="6000" baseline="0">
                <a:solidFill>
                  <a:srgbClr val="E0E31C"/>
                </a:solidFill>
              </a:defRPr>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1A7C9BD-9E3A-C60E-19B9-11076FDD3404}"/>
              </a:ext>
            </a:extLst>
          </p:cNvPr>
          <p:cNvSpPr>
            <a:spLocks noGrp="1"/>
          </p:cNvSpPr>
          <p:nvPr>
            <p:ph type="body" idx="1"/>
          </p:nvPr>
        </p:nvSpPr>
        <p:spPr>
          <a:xfrm>
            <a:off x="831850" y="4589463"/>
            <a:ext cx="10515600" cy="1500187"/>
          </a:xfrm>
        </p:spPr>
        <p:txBody>
          <a:bodyPr/>
          <a:lstStyle>
            <a:lvl1pPr marL="0" indent="0">
              <a:buNone/>
              <a:defRPr sz="2400" baseline="0">
                <a:solidFill>
                  <a:srgbClr val="FFFFFF"/>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Tree>
    <p:extLst>
      <p:ext uri="{BB962C8B-B14F-4D97-AF65-F5344CB8AC3E}">
        <p14:creationId xmlns:p14="http://schemas.microsoft.com/office/powerpoint/2010/main" val="25372241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E94C4-2101-FAA8-EBED-5ED988720EA9}"/>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B2988D5-46F2-6ACD-2835-ACCAB532D232}"/>
              </a:ext>
            </a:extLst>
          </p:cNvPr>
          <p:cNvSpPr>
            <a:spLocks noGrp="1"/>
          </p:cNvSpPr>
          <p:nvPr>
            <p:ph sz="half" idx="1"/>
          </p:nvPr>
        </p:nvSpPr>
        <p:spPr>
          <a:xfrm>
            <a:off x="838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ABA8A39-6DFB-90BA-7BF1-9FFF3AA1FC6F}"/>
              </a:ext>
            </a:extLst>
          </p:cNvPr>
          <p:cNvSpPr>
            <a:spLocks noGrp="1"/>
          </p:cNvSpPr>
          <p:nvPr>
            <p:ph sz="half" idx="2"/>
          </p:nvPr>
        </p:nvSpPr>
        <p:spPr>
          <a:xfrm>
            <a:off x="6172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581109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F5AE-AA1E-CEB9-F039-F6AE342689B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BDFB9C-2D8E-7A4B-7056-306532BAE57D}"/>
              </a:ext>
            </a:extLst>
          </p:cNvPr>
          <p:cNvSpPr>
            <a:spLocks noGrp="1"/>
          </p:cNvSpPr>
          <p:nvPr>
            <p:ph type="body" idx="1"/>
          </p:nvPr>
        </p:nvSpPr>
        <p:spPr>
          <a:xfrm>
            <a:off x="839788" y="1681163"/>
            <a:ext cx="5157787"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86A03A-CF29-6BB6-70C6-0D43D8AD9E3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a:extLst>
              <a:ext uri="{FF2B5EF4-FFF2-40B4-BE49-F238E27FC236}">
                <a16:creationId xmlns:a16="http://schemas.microsoft.com/office/drawing/2014/main" id="{3DD68B77-8CDD-99A1-6AB9-97817FF8313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2">
            <a:extLst>
              <a:ext uri="{FF2B5EF4-FFF2-40B4-BE49-F238E27FC236}">
                <a16:creationId xmlns:a16="http://schemas.microsoft.com/office/drawing/2014/main" id="{89E1A726-CB95-5B1F-45D9-B404B2F119EE}"/>
              </a:ext>
            </a:extLst>
          </p:cNvPr>
          <p:cNvSpPr>
            <a:spLocks noGrp="1"/>
          </p:cNvSpPr>
          <p:nvPr>
            <p:ph type="body" idx="10"/>
          </p:nvPr>
        </p:nvSpPr>
        <p:spPr>
          <a:xfrm>
            <a:off x="6179184" y="1681163"/>
            <a:ext cx="5183188"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11737634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F903B-40E2-367D-FA8F-C58D5E6846D5}"/>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Tree>
    <p:extLst>
      <p:ext uri="{BB962C8B-B14F-4D97-AF65-F5344CB8AC3E}">
        <p14:creationId xmlns:p14="http://schemas.microsoft.com/office/powerpoint/2010/main" val="12914688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05703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5D208-073C-B370-3148-6D730078F932}"/>
              </a:ext>
            </a:extLst>
          </p:cNvPr>
          <p:cNvSpPr>
            <a:spLocks noGrp="1"/>
          </p:cNvSpPr>
          <p:nvPr>
            <p:ph type="title"/>
          </p:nvPr>
        </p:nvSpPr>
        <p:spPr>
          <a:xfrm>
            <a:off x="839788" y="457200"/>
            <a:ext cx="3932237" cy="1600200"/>
          </a:xfrm>
        </p:spPr>
        <p:txBody>
          <a:bodyPr anchor="b"/>
          <a:lstStyle>
            <a:lvl1pPr>
              <a:defRPr sz="3200"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0A916FA-FEA2-3199-CE35-D9F2F23310CA}"/>
              </a:ext>
            </a:extLst>
          </p:cNvPr>
          <p:cNvSpPr>
            <a:spLocks noGrp="1"/>
          </p:cNvSpPr>
          <p:nvPr>
            <p:ph idx="1"/>
          </p:nvPr>
        </p:nvSpPr>
        <p:spPr>
          <a:xfrm>
            <a:off x="5183188" y="987425"/>
            <a:ext cx="6172200" cy="4873625"/>
          </a:xfrm>
        </p:spPr>
        <p:txBody>
          <a:bodyPr/>
          <a:lstStyle>
            <a:lvl1pPr>
              <a:defRPr sz="3200" baseline="0">
                <a:solidFill>
                  <a:schemeClr val="bg1"/>
                </a:solidFill>
              </a:defRPr>
            </a:lvl1pPr>
            <a:lvl2pPr>
              <a:defRPr sz="2800" baseline="0">
                <a:solidFill>
                  <a:schemeClr val="bg1"/>
                </a:solidFill>
              </a:defRPr>
            </a:lvl2pPr>
            <a:lvl3pPr>
              <a:defRPr sz="2400" baseline="0">
                <a:solidFill>
                  <a:schemeClr val="bg1"/>
                </a:solidFill>
              </a:defRPr>
            </a:lvl3pPr>
            <a:lvl4pPr>
              <a:defRPr sz="2000" baseline="0">
                <a:solidFill>
                  <a:schemeClr val="bg1"/>
                </a:solidFill>
              </a:defRPr>
            </a:lvl4pPr>
            <a:lvl5pPr>
              <a:defRPr sz="2000" baseline="0">
                <a:solidFill>
                  <a:schemeClr val="bg1"/>
                </a:solidFill>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6D007A2-AB68-6568-1521-8418D5104B4E}"/>
              </a:ext>
            </a:extLst>
          </p:cNvPr>
          <p:cNvSpPr>
            <a:spLocks noGrp="1"/>
          </p:cNvSpPr>
          <p:nvPr>
            <p:ph type="body" sz="half" idx="2"/>
          </p:nvPr>
        </p:nvSpPr>
        <p:spPr>
          <a:xfrm>
            <a:off x="839788" y="2057400"/>
            <a:ext cx="3932237" cy="3811588"/>
          </a:xfrm>
        </p:spPr>
        <p:txBody>
          <a:bodyPr/>
          <a:lstStyle>
            <a:lvl1pPr marL="0" indent="0">
              <a:buNone/>
              <a:defRPr sz="1600" baseline="0">
                <a:solidFill>
                  <a:schemeClr val="bg1"/>
                </a:solidFill>
                <a:latin typeface="Gotham Black" panose="02000604030000020004"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2468015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6EA8B-B1E3-61A4-96DF-C182BA20CD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341E7D2-D3CC-0740-A9C0-10F8E14033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B8C8A79-9285-C4AA-497A-78F64F9D5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722791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57498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6881642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a:srcRect t="24999"/>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3">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5">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6">
              <a:alphaModFix amt="85000"/>
              <a:extLst>
                <a:ext uri="{96DAC541-7B7A-43D3-8B79-37D633B846F1}">
                  <asvg:svgBlip xmlns:asvg="http://schemas.microsoft.com/office/drawing/2016/SVG/main" r:embed="rId7"/>
                </a:ext>
              </a:extLst>
            </a:blip>
            <a:srcRect/>
            <a:stretch>
              <a:fillRect/>
            </a:stretch>
          </a:blipFill>
        </p:spPr>
        <p:txBody>
          <a:bodyPr/>
          <a:lstStyle/>
          <a:p>
            <a:endParaRPr lang="en-NZ"/>
          </a:p>
        </p:txBody>
      </p:sp>
    </p:spTree>
    <p:extLst>
      <p:ext uri="{BB962C8B-B14F-4D97-AF65-F5344CB8AC3E}">
        <p14:creationId xmlns:p14="http://schemas.microsoft.com/office/powerpoint/2010/main" val="25510411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sp>
    </p:spTree>
    <p:extLst>
      <p:ext uri="{BB962C8B-B14F-4D97-AF65-F5344CB8AC3E}">
        <p14:creationId xmlns:p14="http://schemas.microsoft.com/office/powerpoint/2010/main" val="12540002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586069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3965010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1074171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4276464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1473661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5461582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3219187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1405079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3558232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8671342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3_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3">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6">
              <a:alphaModFix amt="85000"/>
              <a:extLst>
                <a:ext uri="{96DAC541-7B7A-43D3-8B79-37D633B846F1}">
                  <asvg:svgBlip xmlns:asvg="http://schemas.microsoft.com/office/drawing/2016/SVG/main" r:embed="rId7"/>
                </a:ext>
              </a:extLst>
            </a:blip>
            <a:srcRect/>
            <a:stretch>
              <a:fillRect/>
            </a:stretch>
          </a:blipFill>
        </p:spPr>
        <p:txBody>
          <a:bodyPr/>
          <a:lstStyle/>
          <a:p>
            <a:endParaRPr lang="en-NZ"/>
          </a:p>
        </p:txBody>
      </p:sp>
    </p:spTree>
    <p:extLst>
      <p:ext uri="{BB962C8B-B14F-4D97-AF65-F5344CB8AC3E}">
        <p14:creationId xmlns:p14="http://schemas.microsoft.com/office/powerpoint/2010/main" val="31315965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sp>
    </p:spTree>
    <p:extLst>
      <p:ext uri="{BB962C8B-B14F-4D97-AF65-F5344CB8AC3E}">
        <p14:creationId xmlns:p14="http://schemas.microsoft.com/office/powerpoint/2010/main" val="21449950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84829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98198900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9285281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Only"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0603559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1455730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41658331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908827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vertTx" preserve="1">
  <p:cSld name="1_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1031997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itleAndTx" preserve="1">
  <p:cSld name="1_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4484224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33748981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a:srcRect t="24999"/>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3">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5">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6">
              <a:alphaModFix amt="85000"/>
              <a:extLst>
                <a:ext uri="{96DAC541-7B7A-43D3-8B79-37D633B846F1}">
                  <asvg:svgBlip xmlns:asvg="http://schemas.microsoft.com/office/drawing/2016/SVG/main" r:embed="rId7"/>
                </a:ext>
              </a:extLst>
            </a:blip>
            <a:srcRect/>
            <a:stretch>
              <a:fillRect/>
            </a:stretch>
          </a:blipFill>
        </p:spPr>
        <p:txBody>
          <a:bodyPr/>
          <a:lstStyle/>
          <a:p>
            <a:endParaRPr lang="en-NZ"/>
          </a:p>
        </p:txBody>
      </p:sp>
    </p:spTree>
    <p:extLst>
      <p:ext uri="{BB962C8B-B14F-4D97-AF65-F5344CB8AC3E}">
        <p14:creationId xmlns:p14="http://schemas.microsoft.com/office/powerpoint/2010/main" val="18364960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sp>
    </p:spTree>
    <p:extLst>
      <p:ext uri="{BB962C8B-B14F-4D97-AF65-F5344CB8AC3E}">
        <p14:creationId xmlns:p14="http://schemas.microsoft.com/office/powerpoint/2010/main" val="1618882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2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7614897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0090078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4355347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9094392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2_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8925642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2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333721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2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2072087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2_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85408153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2_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8705883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2736310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3">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6">
              <a:alphaModFix amt="85000"/>
              <a:extLst>
                <a:ext uri="{96DAC541-7B7A-43D3-8B79-37D633B846F1}">
                  <asvg:svgBlip xmlns:asvg="http://schemas.microsoft.com/office/drawing/2016/SVG/main" r:embed="rId7"/>
                </a:ext>
              </a:extLst>
            </a:blip>
            <a:srcRect/>
            <a:stretch>
              <a:fillRect/>
            </a:stretch>
          </a:blipFill>
        </p:spPr>
        <p:txBody>
          <a:bodyPr/>
          <a:lstStyle/>
          <a:p>
            <a:endParaRPr lang="en-NZ"/>
          </a:p>
        </p:txBody>
      </p:sp>
    </p:spTree>
    <p:extLst>
      <p:ext uri="{BB962C8B-B14F-4D97-AF65-F5344CB8AC3E}">
        <p14:creationId xmlns:p14="http://schemas.microsoft.com/office/powerpoint/2010/main" val="10194176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sp>
    </p:spTree>
    <p:extLst>
      <p:ext uri="{BB962C8B-B14F-4D97-AF65-F5344CB8AC3E}">
        <p14:creationId xmlns:p14="http://schemas.microsoft.com/office/powerpoint/2010/main" val="394609904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3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66372965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3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0053315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3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74186932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03298576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r:embed="rId2">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r:embed="rId5">
              <a:alphaModFix amt="85000"/>
              <a:extLst>
                <a:ext uri="{96DAC541-7B7A-43D3-8B79-37D633B846F1}">
                  <asvg:svgBlip xmlns:asvg="http://schemas.microsoft.com/office/drawing/2016/SVG/main" r:embed="rId6"/>
                </a:ext>
              </a:extLst>
            </a:blip>
            <a:srcRect/>
            <a:stretch>
              <a:fillRect/>
            </a:stretch>
          </a:blipFill>
        </p:spPr>
        <p:txBody>
          <a:bodyPr/>
          <a:lstStyle/>
          <a:p>
            <a:endParaRPr lang="en-NZ"/>
          </a:p>
        </p:txBody>
      </p:sp>
    </p:spTree>
    <p:extLst>
      <p:ext uri="{BB962C8B-B14F-4D97-AF65-F5344CB8AC3E}">
        <p14:creationId xmlns:p14="http://schemas.microsoft.com/office/powerpoint/2010/main" val="31015971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3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414013981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3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425745318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3_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97211507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3_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98811391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8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50E8-08E7-FDF3-1E58-7C813F8CC263}"/>
              </a:ext>
            </a:extLst>
          </p:cNvPr>
          <p:cNvSpPr>
            <a:spLocks noGrp="1"/>
          </p:cNvSpPr>
          <p:nvPr>
            <p:ph type="title"/>
          </p:nvPr>
        </p:nvSpPr>
        <p:spPr/>
        <p:txBody>
          <a:bodyPr/>
          <a:lstStyle/>
          <a:p>
            <a:r>
              <a:rPr lang="en-US"/>
              <a:t>Click to edit Master title style</a:t>
            </a:r>
            <a:endParaRPr lang="en-NZ"/>
          </a:p>
        </p:txBody>
      </p:sp>
      <p:sp>
        <p:nvSpPr>
          <p:cNvPr id="3" name="Content Placeholder 2">
            <a:extLst>
              <a:ext uri="{FF2B5EF4-FFF2-40B4-BE49-F238E27FC236}">
                <a16:creationId xmlns:a16="http://schemas.microsoft.com/office/drawing/2014/main" id="{092EE8A3-69A6-DB3A-E4BA-7857721974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F0638D40-C80D-A2B3-1A97-75B2B6B9254E}"/>
              </a:ext>
            </a:extLst>
          </p:cNvPr>
          <p:cNvSpPr>
            <a:spLocks noGrp="1"/>
          </p:cNvSpPr>
          <p:nvPr>
            <p:ph type="dt" sz="half" idx="10"/>
          </p:nvPr>
        </p:nvSpPr>
        <p:spPr/>
        <p:txBody>
          <a:bodyPr/>
          <a:lstStyle/>
          <a:p>
            <a:fld id="{FFDC6144-891D-48F1-9059-0FDC87562EEE}" type="datetime1">
              <a:rPr lang="en-NZ" smtClean="0"/>
              <a:t>7/07/2026</a:t>
            </a:fld>
            <a:endParaRPr lang="en-NZ"/>
          </a:p>
        </p:txBody>
      </p:sp>
      <p:sp>
        <p:nvSpPr>
          <p:cNvPr id="5" name="Footer Placeholder 4">
            <a:extLst>
              <a:ext uri="{FF2B5EF4-FFF2-40B4-BE49-F238E27FC236}">
                <a16:creationId xmlns:a16="http://schemas.microsoft.com/office/drawing/2014/main" id="{E50F9DB6-25AE-CF8A-495A-2B4D6B94BDE7}"/>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FD160BCC-5C99-A839-9348-6A7B025180FB}"/>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476616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8.xml"/><Relationship Id="rId18" Type="http://schemas.openxmlformats.org/officeDocument/2006/relationships/slideLayout" Target="../slideLayouts/slideLayout43.xml"/><Relationship Id="rId26" Type="http://schemas.openxmlformats.org/officeDocument/2006/relationships/slideLayout" Target="../slideLayouts/slideLayout51.xml"/><Relationship Id="rId39" Type="http://schemas.openxmlformats.org/officeDocument/2006/relationships/slideLayout" Target="../slideLayouts/slideLayout64.xml"/><Relationship Id="rId21" Type="http://schemas.openxmlformats.org/officeDocument/2006/relationships/slideLayout" Target="../slideLayouts/slideLayout46.xml"/><Relationship Id="rId34" Type="http://schemas.openxmlformats.org/officeDocument/2006/relationships/slideLayout" Target="../slideLayouts/slideLayout59.xml"/><Relationship Id="rId42" Type="http://schemas.openxmlformats.org/officeDocument/2006/relationships/slideLayout" Target="../slideLayouts/slideLayout67.xml"/><Relationship Id="rId47" Type="http://schemas.openxmlformats.org/officeDocument/2006/relationships/slideLayout" Target="../slideLayouts/slideLayout72.xml"/><Relationship Id="rId50" Type="http://schemas.openxmlformats.org/officeDocument/2006/relationships/theme" Target="../theme/theme3.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9" Type="http://schemas.openxmlformats.org/officeDocument/2006/relationships/slideLayout" Target="../slideLayouts/slideLayout54.xml"/><Relationship Id="rId11" Type="http://schemas.openxmlformats.org/officeDocument/2006/relationships/slideLayout" Target="../slideLayouts/slideLayout36.xml"/><Relationship Id="rId24" Type="http://schemas.openxmlformats.org/officeDocument/2006/relationships/slideLayout" Target="../slideLayouts/slideLayout49.xml"/><Relationship Id="rId32" Type="http://schemas.openxmlformats.org/officeDocument/2006/relationships/slideLayout" Target="../slideLayouts/slideLayout57.xml"/><Relationship Id="rId37" Type="http://schemas.openxmlformats.org/officeDocument/2006/relationships/slideLayout" Target="../slideLayouts/slideLayout62.xml"/><Relationship Id="rId40" Type="http://schemas.openxmlformats.org/officeDocument/2006/relationships/slideLayout" Target="../slideLayouts/slideLayout65.xml"/><Relationship Id="rId45" Type="http://schemas.openxmlformats.org/officeDocument/2006/relationships/slideLayout" Target="../slideLayouts/slideLayout70.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23" Type="http://schemas.openxmlformats.org/officeDocument/2006/relationships/slideLayout" Target="../slideLayouts/slideLayout48.xml"/><Relationship Id="rId28" Type="http://schemas.openxmlformats.org/officeDocument/2006/relationships/slideLayout" Target="../slideLayouts/slideLayout53.xml"/><Relationship Id="rId36" Type="http://schemas.openxmlformats.org/officeDocument/2006/relationships/slideLayout" Target="../slideLayouts/slideLayout61.xml"/><Relationship Id="rId49" Type="http://schemas.openxmlformats.org/officeDocument/2006/relationships/slideLayout" Target="../slideLayouts/slideLayout74.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31" Type="http://schemas.openxmlformats.org/officeDocument/2006/relationships/slideLayout" Target="../slideLayouts/slideLayout56.xml"/><Relationship Id="rId44" Type="http://schemas.openxmlformats.org/officeDocument/2006/relationships/slideLayout" Target="../slideLayouts/slideLayout69.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slideLayout" Target="../slideLayouts/slideLayout47.xml"/><Relationship Id="rId27" Type="http://schemas.openxmlformats.org/officeDocument/2006/relationships/slideLayout" Target="../slideLayouts/slideLayout52.xml"/><Relationship Id="rId30" Type="http://schemas.openxmlformats.org/officeDocument/2006/relationships/slideLayout" Target="../slideLayouts/slideLayout55.xml"/><Relationship Id="rId35" Type="http://schemas.openxmlformats.org/officeDocument/2006/relationships/slideLayout" Target="../slideLayouts/slideLayout60.xml"/><Relationship Id="rId43" Type="http://schemas.openxmlformats.org/officeDocument/2006/relationships/slideLayout" Target="../slideLayouts/slideLayout68.xml"/><Relationship Id="rId48" Type="http://schemas.openxmlformats.org/officeDocument/2006/relationships/slideLayout" Target="../slideLayouts/slideLayout73.xml"/><Relationship Id="rId8" Type="http://schemas.openxmlformats.org/officeDocument/2006/relationships/slideLayout" Target="../slideLayouts/slideLayout33.xml"/><Relationship Id="rId3" Type="http://schemas.openxmlformats.org/officeDocument/2006/relationships/slideLayout" Target="../slideLayouts/slideLayout28.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5" Type="http://schemas.openxmlformats.org/officeDocument/2006/relationships/slideLayout" Target="../slideLayouts/slideLayout50.xml"/><Relationship Id="rId33" Type="http://schemas.openxmlformats.org/officeDocument/2006/relationships/slideLayout" Target="../slideLayouts/slideLayout58.xml"/><Relationship Id="rId38" Type="http://schemas.openxmlformats.org/officeDocument/2006/relationships/slideLayout" Target="../slideLayouts/slideLayout63.xml"/><Relationship Id="rId46" Type="http://schemas.openxmlformats.org/officeDocument/2006/relationships/slideLayout" Target="../slideLayouts/slideLayout71.xml"/><Relationship Id="rId20" Type="http://schemas.openxmlformats.org/officeDocument/2006/relationships/slideLayout" Target="../slideLayouts/slideLayout45.xml"/><Relationship Id="rId41" Type="http://schemas.openxmlformats.org/officeDocument/2006/relationships/slideLayout" Target="../slideLayouts/slideLayout66.xml"/><Relationship Id="rId1" Type="http://schemas.openxmlformats.org/officeDocument/2006/relationships/slideLayout" Target="../slideLayouts/slideLayout26.xml"/><Relationship Id="rId6"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1091938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F57CF8-A100-BDB3-321A-525AA4D83D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FA92F61-9C0D-7356-C426-C1F9BD38E4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1596919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Lst>
  <p:txStyles>
    <p:titleStyle>
      <a:lvl1pPr algn="l" defTabSz="914400" rtl="0" eaLnBrk="1" latinLnBrk="0" hangingPunct="1">
        <a:lnSpc>
          <a:spcPct val="90000"/>
        </a:lnSpc>
        <a:spcBef>
          <a:spcPct val="0"/>
        </a:spcBef>
        <a:buNone/>
        <a:defRPr sz="4400" b="1" i="0" kern="1200" baseline="0">
          <a:solidFill>
            <a:schemeClr val="tx1"/>
          </a:solidFill>
          <a:latin typeface="Built Titling Rg" panose="020B020603020208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Gotham-Book" panose="02000604040000020004"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Gotham-Book" panose="02000604040000020004"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Gotham-Book" panose="02000604040000020004"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118178077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 id="2147483718" r:id="rId29"/>
    <p:sldLayoutId id="2147483719" r:id="rId30"/>
    <p:sldLayoutId id="2147483720" r:id="rId31"/>
    <p:sldLayoutId id="2147483721" r:id="rId32"/>
    <p:sldLayoutId id="2147483722" r:id="rId33"/>
    <p:sldLayoutId id="2147483723" r:id="rId34"/>
    <p:sldLayoutId id="2147483724" r:id="rId35"/>
    <p:sldLayoutId id="2147483725" r:id="rId36"/>
    <p:sldLayoutId id="2147483726" r:id="rId37"/>
    <p:sldLayoutId id="2147483727" r:id="rId38"/>
    <p:sldLayoutId id="2147483728" r:id="rId39"/>
    <p:sldLayoutId id="2147483729" r:id="rId40"/>
    <p:sldLayoutId id="2147483730" r:id="rId41"/>
    <p:sldLayoutId id="2147483731" r:id="rId42"/>
    <p:sldLayoutId id="2147483732" r:id="rId43"/>
    <p:sldLayoutId id="2147483733" r:id="rId44"/>
    <p:sldLayoutId id="2147483734" r:id="rId45"/>
    <p:sldLayoutId id="2147483735" r:id="rId46"/>
    <p:sldLayoutId id="2147483736" r:id="rId47"/>
    <p:sldLayoutId id="2147483737" r:id="rId48"/>
    <p:sldLayoutId id="2147483738" r:id="rId4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3.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3.xml"/><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doi.org/10.1016/S0197-4580(97)00037-7" TargetMode="External"/><Relationship Id="rId5" Type="http://schemas.openxmlformats.org/officeDocument/2006/relationships/image" Target="../media/image37.pn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26.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2.jpeg"/><Relationship Id="rId2" Type="http://schemas.openxmlformats.org/officeDocument/2006/relationships/notesSlide" Target="../notesSlides/notesSlide12.xml"/><Relationship Id="rId1" Type="http://schemas.openxmlformats.org/officeDocument/2006/relationships/slideLayout" Target="../slideLayouts/slideLayout10.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3.xml"/><Relationship Id="rId1" Type="http://schemas.openxmlformats.org/officeDocument/2006/relationships/slideLayout" Target="../slideLayouts/slideLayout23.xml"/><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33.xml"/><Relationship Id="rId4" Type="http://schemas.openxmlformats.org/officeDocument/2006/relationships/image" Target="../media/image62.png"/></Relationships>
</file>

<file path=ppt/slides/_rels/slide23.xml.rels><?xml version="1.0" encoding="UTF-8" standalone="yes"?>
<Relationships xmlns="http://schemas.openxmlformats.org/package/2006/relationships"><Relationship Id="rId8" Type="http://schemas.openxmlformats.org/officeDocument/2006/relationships/image" Target="../media/image68.svg"/><Relationship Id="rId13" Type="http://schemas.openxmlformats.org/officeDocument/2006/relationships/image" Target="../media/image73.jpeg"/><Relationship Id="rId3" Type="http://schemas.openxmlformats.org/officeDocument/2006/relationships/image" Target="../media/image63.png"/><Relationship Id="rId7" Type="http://schemas.openxmlformats.org/officeDocument/2006/relationships/image" Target="../media/image67.png"/><Relationship Id="rId12" Type="http://schemas.openxmlformats.org/officeDocument/2006/relationships/image" Target="../media/image72.svg"/><Relationship Id="rId2" Type="http://schemas.openxmlformats.org/officeDocument/2006/relationships/notesSlide" Target="../notesSlides/notesSlide23.xml"/><Relationship Id="rId1" Type="http://schemas.openxmlformats.org/officeDocument/2006/relationships/slideLayout" Target="../slideLayouts/slideLayout62.xml"/><Relationship Id="rId6" Type="http://schemas.openxmlformats.org/officeDocument/2006/relationships/image" Target="../media/image66.svg"/><Relationship Id="rId11" Type="http://schemas.openxmlformats.org/officeDocument/2006/relationships/image" Target="../media/image71.png"/><Relationship Id="rId5" Type="http://schemas.openxmlformats.org/officeDocument/2006/relationships/image" Target="../media/image65.png"/><Relationship Id="rId15" Type="http://schemas.openxmlformats.org/officeDocument/2006/relationships/image" Target="../media/image23.png"/><Relationship Id="rId10" Type="http://schemas.openxmlformats.org/officeDocument/2006/relationships/image" Target="../media/image70.svg"/><Relationship Id="rId4" Type="http://schemas.openxmlformats.org/officeDocument/2006/relationships/image" Target="../media/image64.svg"/><Relationship Id="rId9" Type="http://schemas.openxmlformats.org/officeDocument/2006/relationships/image" Target="../media/image69.png"/><Relationship Id="rId14" Type="http://schemas.openxmlformats.org/officeDocument/2006/relationships/image" Target="../media/image74.png"/></Relationships>
</file>

<file path=ppt/slides/_rels/slide2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4.xml"/><Relationship Id="rId1" Type="http://schemas.openxmlformats.org/officeDocument/2006/relationships/slideLayout" Target="../slideLayouts/slideLayout62.xml"/><Relationship Id="rId4" Type="http://schemas.openxmlformats.org/officeDocument/2006/relationships/image" Target="../media/image76.png"/></Relationships>
</file>

<file path=ppt/slides/_rels/slide25.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32.png"/><Relationship Id="rId7" Type="http://schemas.openxmlformats.org/officeDocument/2006/relationships/image" Target="../media/image80.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9.jpeg"/><Relationship Id="rId5" Type="http://schemas.openxmlformats.org/officeDocument/2006/relationships/image" Target="../media/image78.png"/><Relationship Id="rId10" Type="http://schemas.openxmlformats.org/officeDocument/2006/relationships/image" Target="../media/image82.png"/><Relationship Id="rId4" Type="http://schemas.openxmlformats.org/officeDocument/2006/relationships/image" Target="../media/image77.png"/><Relationship Id="rId9" Type="http://schemas.openxmlformats.org/officeDocument/2006/relationships/image" Target="../media/image76.png"/></Relationships>
</file>

<file path=ppt/slides/_rels/slide2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B3BD9-145D-100F-983B-56741A72AE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BE289F-23C0-2172-C71F-8F8A8BDA203C}"/>
              </a:ext>
            </a:extLst>
          </p:cNvPr>
          <p:cNvPicPr>
            <a:picLocks noChangeAspect="1"/>
          </p:cNvPicPr>
          <p:nvPr/>
        </p:nvPicPr>
        <p:blipFill>
          <a:blip r:embed="rId3" cstate="screen">
            <a:alphaModFix/>
            <a:extLst>
              <a:ext uri="{28A0092B-C50C-407E-A947-70E740481C1C}">
                <a14:useLocalDpi xmlns:a14="http://schemas.microsoft.com/office/drawing/2010/main"/>
              </a:ext>
            </a:extLst>
          </a:blip>
          <a:srcRect l="-3451"/>
          <a:stretch>
            <a:fillRect/>
          </a:stretch>
        </p:blipFill>
        <p:spPr>
          <a:xfrm>
            <a:off x="7731156" y="26626"/>
            <a:ext cx="4460844" cy="6845584"/>
          </a:xfrm>
          <a:prstGeom prst="rect">
            <a:avLst/>
          </a:prstGeom>
          <a:effectLst>
            <a:softEdge rad="419100"/>
          </a:effectLst>
        </p:spPr>
      </p:pic>
      <p:pic>
        <p:nvPicPr>
          <p:cNvPr id="13" name="Picture 12" descr="A blue and black screen with a green light&#10;&#10;AI-generated content may be incorrect.">
            <a:extLst>
              <a:ext uri="{FF2B5EF4-FFF2-40B4-BE49-F238E27FC236}">
                <a16:creationId xmlns:a16="http://schemas.microsoft.com/office/drawing/2014/main" id="{AD8E7779-F604-98A0-5178-7122E9C71781}"/>
              </a:ext>
            </a:extLst>
          </p:cNvPr>
          <p:cNvPicPr>
            <a:picLocks noChangeAspect="1"/>
          </p:cNvPicPr>
          <p:nvPr/>
        </p:nvPicPr>
        <p:blipFill>
          <a:blip r:embed="rId4" cstate="screen">
            <a:extLst>
              <a:ext uri="{28A0092B-C50C-407E-A947-70E740481C1C}">
                <a14:useLocalDpi xmlns:a14="http://schemas.microsoft.com/office/drawing/2010/main"/>
              </a:ext>
            </a:extLst>
          </a:blip>
          <a:srcRect l="12658" t="-53054" r="6962" b="9091"/>
          <a:stretch>
            <a:fillRect/>
          </a:stretch>
        </p:blipFill>
        <p:spPr>
          <a:xfrm>
            <a:off x="2347352" y="2697066"/>
            <a:ext cx="712026" cy="164550"/>
          </a:xfrm>
          <a:prstGeom prst="rect">
            <a:avLst/>
          </a:prstGeom>
        </p:spPr>
      </p:pic>
      <p:sp>
        <p:nvSpPr>
          <p:cNvPr id="4" name="TextBox 3">
            <a:extLst>
              <a:ext uri="{FF2B5EF4-FFF2-40B4-BE49-F238E27FC236}">
                <a16:creationId xmlns:a16="http://schemas.microsoft.com/office/drawing/2014/main" id="{05F6806E-6EAD-F0A0-9FB0-587763C25ACF}"/>
              </a:ext>
            </a:extLst>
          </p:cNvPr>
          <p:cNvSpPr txBox="1"/>
          <p:nvPr/>
        </p:nvSpPr>
        <p:spPr>
          <a:xfrm>
            <a:off x="852826" y="2958587"/>
            <a:ext cx="721603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Gotham-Book"/>
                <a:ea typeface="Open Sans"/>
                <a:cs typeface="Open Sans"/>
              </a:rPr>
              <a:t>Recharge your brain to achieve its cognitive potential</a:t>
            </a: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1028" name="Picture 4">
            <a:extLst>
              <a:ext uri="{FF2B5EF4-FFF2-40B4-BE49-F238E27FC236}">
                <a16:creationId xmlns:a16="http://schemas.microsoft.com/office/drawing/2014/main" id="{2BAE884F-AE07-FCBF-A0FF-63EF5DE95A10}"/>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26653" y="1527030"/>
            <a:ext cx="6812379" cy="12374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logo with white text&#10;&#10;Description automatically generated">
            <a:extLst>
              <a:ext uri="{FF2B5EF4-FFF2-40B4-BE49-F238E27FC236}">
                <a16:creationId xmlns:a16="http://schemas.microsoft.com/office/drawing/2014/main" id="{F2E82AC1-DDE9-7168-48D2-FEFC8D91D7E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5116" y="105453"/>
            <a:ext cx="1603074" cy="916042"/>
          </a:xfrm>
          <a:prstGeom prst="rect">
            <a:avLst/>
          </a:prstGeom>
        </p:spPr>
      </p:pic>
      <p:sp>
        <p:nvSpPr>
          <p:cNvPr id="3" name="Title 1">
            <a:extLst>
              <a:ext uri="{FF2B5EF4-FFF2-40B4-BE49-F238E27FC236}">
                <a16:creationId xmlns:a16="http://schemas.microsoft.com/office/drawing/2014/main" id="{74CDC21B-2280-4B4D-15CA-4BCB9CD3467E}"/>
              </a:ext>
            </a:extLst>
          </p:cNvPr>
          <p:cNvSpPr txBox="1">
            <a:spLocks/>
          </p:cNvSpPr>
          <p:nvPr/>
        </p:nvSpPr>
        <p:spPr>
          <a:xfrm>
            <a:off x="3549136" y="4132442"/>
            <a:ext cx="4934513" cy="2013318"/>
          </a:xfrm>
          <a:prstGeom prst="rect">
            <a:avLst/>
          </a:prstGeom>
        </p:spPr>
        <p:txBody>
          <a:bodyPr vert="horz" lIns="91440" tIns="45720" rIns="91440" bIns="45720" rtlCol="0" anchor="b">
            <a:normAutofit lnSpcReduction="10000"/>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Whole </a:t>
            </a:r>
            <a:r>
              <a:rPr kumimoji="0" lang="en-US" sz="71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fruit</a:t>
            </a:r>
            <a: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a:t>
            </a:r>
            <a:b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br>
            <a:r>
              <a:rPr kumimoji="0" lang="en-US" sz="6600" b="1" i="0" u="none" strike="noStrike" kern="1200" cap="none" spc="0" normalizeH="0" baseline="0" noProof="0" dirty="0">
                <a:ln>
                  <a:noFill/>
                </a:ln>
                <a:solidFill>
                  <a:srgbClr val="51256C"/>
                </a:solidFill>
                <a:effectLst/>
                <a:uLnTx/>
                <a:uFillTx/>
                <a:latin typeface="Built Titling Rg" panose="020B0206030202080204" pitchFamily="34" charset="77"/>
                <a:ea typeface="+mj-ea"/>
                <a:cs typeface="+mj-cs"/>
              </a:rPr>
              <a:t>Whole </a:t>
            </a:r>
            <a:r>
              <a:rPr kumimoji="0" lang="en-US" sz="7100" b="1" i="0" u="none" strike="noStrike" kern="1200" cap="none" spc="0" normalizeH="0" baseline="0" noProof="0" dirty="0">
                <a:ln>
                  <a:noFill/>
                </a:ln>
                <a:solidFill>
                  <a:srgbClr val="51256C"/>
                </a:solidFill>
                <a:effectLst/>
                <a:uLnTx/>
                <a:uFillTx/>
                <a:latin typeface="Built Titling Rg" panose="020B0206030202080204" pitchFamily="34" charset="77"/>
                <a:ea typeface="+mj-ea"/>
                <a:cs typeface="+mj-cs"/>
              </a:rPr>
              <a:t>Brain.</a:t>
            </a:r>
          </a:p>
        </p:txBody>
      </p:sp>
    </p:spTree>
    <p:extLst>
      <p:ext uri="{BB962C8B-B14F-4D97-AF65-F5344CB8AC3E}">
        <p14:creationId xmlns:p14="http://schemas.microsoft.com/office/powerpoint/2010/main" val="3378736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5000">
              <a:srgbClr val="203377"/>
            </a:gs>
            <a:gs pos="0">
              <a:srgbClr val="002060"/>
            </a:gs>
            <a:gs pos="73000">
              <a:srgbClr val="675EAA"/>
            </a:gs>
          </a:gsLst>
          <a:lin ang="5400000" scaled="1"/>
        </a:gradFill>
        <a:effectLst/>
      </p:bgPr>
    </p:bg>
    <p:spTree>
      <p:nvGrpSpPr>
        <p:cNvPr id="1" name=""/>
        <p:cNvGrpSpPr/>
        <p:nvPr/>
      </p:nvGrpSpPr>
      <p:grpSpPr>
        <a:xfrm>
          <a:off x="0" y="0"/>
          <a:ext cx="0" cy="0"/>
          <a:chOff x="0" y="0"/>
          <a:chExt cx="0" cy="0"/>
        </a:xfrm>
      </p:grpSpPr>
      <p:pic>
        <p:nvPicPr>
          <p:cNvPr id="6" name="Picture 5" descr="A child sitting cross legged with her hand on her chin&#10;&#10;Description automatically generated">
            <a:extLst>
              <a:ext uri="{FF2B5EF4-FFF2-40B4-BE49-F238E27FC236}">
                <a16:creationId xmlns:a16="http://schemas.microsoft.com/office/drawing/2014/main" id="{B9740D77-B240-2E06-28D6-64B279D91C12}"/>
              </a:ext>
            </a:extLst>
          </p:cNvPr>
          <p:cNvPicPr>
            <a:picLocks noChangeAspect="1"/>
          </p:cNvPicPr>
          <p:nvPr/>
        </p:nvPicPr>
        <p:blipFill rotWithShape="1">
          <a:blip r:embed="rId3">
            <a:extLst>
              <a:ext uri="{28A0092B-C50C-407E-A947-70E740481C1C}">
                <a14:useLocalDpi xmlns:a14="http://schemas.microsoft.com/office/drawing/2010/main" val="0"/>
              </a:ext>
            </a:extLst>
          </a:blip>
          <a:srcRect l="7154" r="8189"/>
          <a:stretch/>
        </p:blipFill>
        <p:spPr>
          <a:xfrm>
            <a:off x="0" y="-1"/>
            <a:ext cx="12192000" cy="7427899"/>
          </a:xfrm>
          <a:prstGeom prst="rect">
            <a:avLst/>
          </a:prstGeom>
        </p:spPr>
      </p:pic>
      <p:sp>
        <p:nvSpPr>
          <p:cNvPr id="7" name="Text Placeholder 3">
            <a:extLst>
              <a:ext uri="{FF2B5EF4-FFF2-40B4-BE49-F238E27FC236}">
                <a16:creationId xmlns:a16="http://schemas.microsoft.com/office/drawing/2014/main" id="{A008E1B4-E0D2-1380-19C9-98E53CE59F85}"/>
              </a:ext>
            </a:extLst>
          </p:cNvPr>
          <p:cNvSpPr txBox="1">
            <a:spLocks/>
          </p:cNvSpPr>
          <p:nvPr/>
        </p:nvSpPr>
        <p:spPr>
          <a:xfrm>
            <a:off x="2215480" y="2560297"/>
            <a:ext cx="7584302" cy="173740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baseline="0">
                <a:solidFill>
                  <a:schemeClr val="bg1"/>
                </a:solidFill>
                <a:latin typeface="Gotham Black" panose="02000604030000020004"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baseline="0">
                <a:solidFill>
                  <a:schemeClr val="tx1"/>
                </a:solidFill>
                <a:latin typeface="Gotham-Book" panose="02000604040000020004"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baseline="0">
                <a:solidFill>
                  <a:schemeClr val="tx1"/>
                </a:solidFill>
                <a:latin typeface="Gotham-Book" panose="02000604040000020004"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6000" b="1" i="0" u="none" strike="noStrike" kern="1200" cap="none" spc="0" normalizeH="0" baseline="0" noProof="0">
              <a:ln>
                <a:noFill/>
              </a:ln>
              <a:solidFill>
                <a:prstClr val="white"/>
              </a:solidFill>
              <a:effectLst/>
              <a:uLnTx/>
              <a:uFillTx/>
              <a:latin typeface="Built Titling Sb" panose="020B0206030202080204" pitchFamily="34" charset="77"/>
              <a:ea typeface="Open Sans"/>
              <a:cs typeface="Open Sans"/>
              <a:sym typeface="Open Sans"/>
            </a:endParaRPr>
          </a:p>
        </p:txBody>
      </p:sp>
      <p:sp>
        <p:nvSpPr>
          <p:cNvPr id="3" name="TextBox 2">
            <a:extLst>
              <a:ext uri="{FF2B5EF4-FFF2-40B4-BE49-F238E27FC236}">
                <a16:creationId xmlns:a16="http://schemas.microsoft.com/office/drawing/2014/main" id="{3713A934-9687-485F-1023-76EF14EC4B44}"/>
              </a:ext>
            </a:extLst>
          </p:cNvPr>
          <p:cNvSpPr txBox="1"/>
          <p:nvPr/>
        </p:nvSpPr>
        <p:spPr>
          <a:xfrm>
            <a:off x="344639" y="727495"/>
            <a:ext cx="4458589" cy="35702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srgbClr val="A02B93">
                    <a:lumMod val="75000"/>
                  </a:srgbClr>
                </a:solidFill>
                <a:effectLst/>
                <a:uLnTx/>
                <a:uFillTx/>
                <a:latin typeface="Built Titling Rg" panose="020B0206030202080204" pitchFamily="34" charset="77"/>
                <a:ea typeface="+mn-ea"/>
                <a:cs typeface="+mn-cs"/>
              </a:rPr>
              <a:t>No organ is more </a:t>
            </a:r>
            <a:r>
              <a:rPr kumimoji="0" lang="en-US" sz="88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complex </a:t>
            </a:r>
            <a:br>
              <a:rPr kumimoji="0" lang="en-US" sz="88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br>
            <a:endParaRPr kumimoji="0" lang="en-US" sz="7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endParaRPr>
          </a:p>
        </p:txBody>
      </p:sp>
      <p:sp>
        <p:nvSpPr>
          <p:cNvPr id="9" name="TextBox 8">
            <a:extLst>
              <a:ext uri="{FF2B5EF4-FFF2-40B4-BE49-F238E27FC236}">
                <a16:creationId xmlns:a16="http://schemas.microsoft.com/office/drawing/2014/main" id="{1BC94F1E-5855-6B2F-B521-44E4446EDEF4}"/>
              </a:ext>
            </a:extLst>
          </p:cNvPr>
          <p:cNvSpPr txBox="1"/>
          <p:nvPr/>
        </p:nvSpPr>
        <p:spPr>
          <a:xfrm>
            <a:off x="7733411" y="1022979"/>
            <a:ext cx="4458589" cy="449353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88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br>
            <a:r>
              <a:rPr kumimoji="0" lang="en-US" sz="5400" b="0" i="0" u="none" strike="noStrike" kern="1200" cap="none" spc="0" normalizeH="0" baseline="0" noProof="0">
                <a:ln>
                  <a:noFill/>
                </a:ln>
                <a:solidFill>
                  <a:srgbClr val="A02B93">
                    <a:lumMod val="75000"/>
                  </a:srgbClr>
                </a:solidFill>
                <a:effectLst/>
                <a:uLnTx/>
                <a:uFillTx/>
                <a:latin typeface="Built Titling Rg" panose="020B0206030202080204" pitchFamily="34" charset="77"/>
                <a:ea typeface="+mn-ea"/>
                <a:cs typeface="+mn-cs"/>
              </a:rPr>
              <a:t>or </a:t>
            </a:r>
            <a:r>
              <a:rPr kumimoji="0" lang="en-US" sz="5400" b="0" i="0" u="none" strike="noStrike" kern="1200" cap="none" spc="0" normalizeH="0" baseline="0" noProof="0">
                <a:ln>
                  <a:noFill/>
                </a:ln>
                <a:solidFill>
                  <a:srgbClr val="78206E"/>
                </a:solidFill>
                <a:effectLst/>
                <a:uLnTx/>
                <a:uFillTx/>
                <a:latin typeface="Built Titling Rg" panose="020B0206030202080204" pitchFamily="34" charset="77"/>
                <a:ea typeface="+mn-ea"/>
                <a:cs typeface="+mn-cs"/>
              </a:rPr>
              <a:t>more</a:t>
            </a:r>
            <a:r>
              <a:rPr kumimoji="0" lang="en-US" sz="5400" b="0" i="0" u="none" strike="noStrike" kern="1200" cap="none" spc="0" normalizeH="0" baseline="0" noProof="0">
                <a:ln>
                  <a:noFill/>
                </a:ln>
                <a:solidFill>
                  <a:srgbClr val="A02B93">
                    <a:lumMod val="75000"/>
                  </a:srgbClr>
                </a:solidFill>
                <a:effectLst/>
                <a:uLnTx/>
                <a:uFillTx/>
                <a:latin typeface="Built Titling Rg" panose="020B0206030202080204" pitchFamily="34" charset="77"/>
                <a:ea typeface="+mn-ea"/>
                <a:cs typeface="+mn-cs"/>
              </a:rPr>
              <a:t> </a:t>
            </a:r>
            <a:r>
              <a:rPr kumimoji="0" lang="en-US" sz="7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important </a:t>
            </a:r>
            <a:r>
              <a:rPr kumimoji="0" lang="en-US" sz="5400" b="0" i="0" u="none" strike="noStrike" kern="1200" cap="none" spc="0" normalizeH="0" baseline="0" noProof="0">
                <a:ln>
                  <a:noFill/>
                </a:ln>
                <a:solidFill>
                  <a:srgbClr val="A02B93">
                    <a:lumMod val="75000"/>
                  </a:srgbClr>
                </a:solidFill>
                <a:effectLst/>
                <a:uLnTx/>
                <a:uFillTx/>
                <a:latin typeface="Built Titling Rg" panose="020B0206030202080204" pitchFamily="34" charset="77"/>
                <a:ea typeface="+mn-ea"/>
                <a:cs typeface="+mn-cs"/>
              </a:rPr>
              <a:t>than the</a:t>
            </a:r>
            <a:r>
              <a:rPr kumimoji="0" lang="en-US" sz="7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 brain</a:t>
            </a:r>
          </a:p>
        </p:txBody>
      </p:sp>
    </p:spTree>
    <p:extLst>
      <p:ext uri="{BB962C8B-B14F-4D97-AF65-F5344CB8AC3E}">
        <p14:creationId xmlns:p14="http://schemas.microsoft.com/office/powerpoint/2010/main" val="355311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4F86746D-5A9A-9761-28E4-9FA07DBE5AC2}"/>
              </a:ext>
            </a:extLst>
          </p:cNvPr>
          <p:cNvSpPr/>
          <p:nvPr/>
        </p:nvSpPr>
        <p:spPr>
          <a:xfrm>
            <a:off x="0" y="0"/>
            <a:ext cx="12192000" cy="6878038"/>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8" name="Picture 37" descr="A person holding a pillow&#10;&#10;Description automatically generated">
            <a:extLst>
              <a:ext uri="{FF2B5EF4-FFF2-40B4-BE49-F238E27FC236}">
                <a16:creationId xmlns:a16="http://schemas.microsoft.com/office/drawing/2014/main" id="{A75490FF-FAC3-34D0-B5F5-8880AE36FF6D}"/>
              </a:ext>
            </a:extLst>
          </p:cNvPr>
          <p:cNvPicPr>
            <a:picLocks noChangeAspect="1"/>
          </p:cNvPicPr>
          <p:nvPr/>
        </p:nvPicPr>
        <p:blipFill rotWithShape="1">
          <a:blip r:embed="rId3">
            <a:extLst>
              <a:ext uri="{28A0092B-C50C-407E-A947-70E740481C1C}">
                <a14:useLocalDpi xmlns:a14="http://schemas.microsoft.com/office/drawing/2010/main" val="0"/>
              </a:ext>
            </a:extLst>
          </a:blip>
          <a:srcRect t="10426"/>
          <a:stretch/>
        </p:blipFill>
        <p:spPr>
          <a:xfrm>
            <a:off x="3130057" y="392721"/>
            <a:ext cx="9061943" cy="4635576"/>
          </a:xfrm>
          <a:prstGeom prst="rect">
            <a:avLst/>
          </a:prstGeom>
        </p:spPr>
      </p:pic>
      <p:sp>
        <p:nvSpPr>
          <p:cNvPr id="20" name="Text 13"/>
          <p:cNvSpPr/>
          <p:nvPr/>
        </p:nvSpPr>
        <p:spPr>
          <a:xfrm>
            <a:off x="-121168" y="706865"/>
            <a:ext cx="3379304" cy="3630374"/>
          </a:xfrm>
          <a:prstGeom prst="rect">
            <a:avLst/>
          </a:prstGeom>
          <a:noFill/>
          <a:ln/>
        </p:spPr>
        <p:txBody>
          <a:bodyPr wrap="square" lIns="0" tIns="0" rIns="0" bIns="0" rtlCol="0" anchor="t"/>
          <a:lstStyle/>
          <a:p>
            <a:pPr marL="0" marR="0" lvl="0" indent="0" algn="ctr" defTabSz="914400" rtl="0" eaLnBrk="1" fontAlgn="auto" latinLnBrk="0" hangingPunct="1">
              <a:lnSpc>
                <a:spcPts val="4569"/>
              </a:lnSpc>
              <a:spcBef>
                <a:spcPts val="0"/>
              </a:spcBef>
              <a:spcAft>
                <a:spcPts val="0"/>
              </a:spcAft>
              <a:buClrTx/>
              <a:buSzTx/>
              <a:buFontTx/>
              <a:buNone/>
              <a:tabLst/>
              <a:defRPr/>
            </a:pPr>
            <a:r>
              <a:rPr kumimoji="0" lang="en-US" sz="5400" b="1" i="0" u="none" strike="noStrike" kern="1200" cap="none" spc="0" normalizeH="0" baseline="0" noProof="0">
                <a:ln>
                  <a:noFill/>
                </a:ln>
                <a:solidFill>
                  <a:srgbClr val="F7F2FB"/>
                </a:solidFill>
                <a:effectLst/>
                <a:uLnTx/>
                <a:uFillTx/>
                <a:latin typeface="Built Titling Rg"/>
                <a:ea typeface="Manrope"/>
                <a:cs typeface="Manrope" pitchFamily="34" charset="-120"/>
              </a:rPr>
              <a:t>Recalling</a:t>
            </a:r>
            <a:endParaRPr kumimoji="0" lang="en-US" sz="5400" b="1" i="0" u="none" strike="noStrike" kern="1200" cap="none" spc="0" normalizeH="0" baseline="0" noProof="0">
              <a:ln>
                <a:noFill/>
              </a:ln>
              <a:solidFill>
                <a:srgbClr val="F7F2FB"/>
              </a:solidFill>
              <a:effectLst/>
              <a:uLnTx/>
              <a:uFillTx/>
              <a:latin typeface="Built Titling Rg" panose="020B0206030202080204" pitchFamily="34" charset="77"/>
              <a:ea typeface="Manrope" pitchFamily="34" charset="-122"/>
              <a:cs typeface="Manrope" pitchFamily="34" charset="-120"/>
            </a:endParaRPr>
          </a:p>
          <a:p>
            <a:pPr marL="0" marR="0" lvl="0" indent="0" algn="ctr" defTabSz="914400" rtl="0" eaLnBrk="1" fontAlgn="auto" latinLnBrk="0" hangingPunct="1">
              <a:lnSpc>
                <a:spcPts val="4569"/>
              </a:lnSpc>
              <a:spcBef>
                <a:spcPts val="0"/>
              </a:spcBef>
              <a:spcAft>
                <a:spcPts val="0"/>
              </a:spcAft>
              <a:buClrTx/>
              <a:buSzTx/>
              <a:buFontTx/>
              <a:buNone/>
              <a:tabLst/>
              <a:defRPr/>
            </a:pPr>
            <a:r>
              <a:rPr kumimoji="0" lang="en-US" sz="5400" b="1" i="0" u="none" strike="noStrike" kern="1200" cap="none" spc="0" normalizeH="0" baseline="0" noProof="0">
                <a:ln>
                  <a:noFill/>
                </a:ln>
                <a:solidFill>
                  <a:srgbClr val="F7F2FB"/>
                </a:solidFill>
                <a:effectLst/>
                <a:uLnTx/>
                <a:uFillTx/>
                <a:latin typeface="Built Titling Rg" panose="020B0206030202080204" pitchFamily="34" charset="77"/>
                <a:ea typeface="Manrope" pitchFamily="34" charset="-122"/>
                <a:cs typeface="Manrope" pitchFamily="34" charset="-120"/>
              </a:rPr>
              <a:t>a </a:t>
            </a:r>
          </a:p>
          <a:p>
            <a:pPr marL="0" marR="0" lvl="0" indent="0" algn="ctr" defTabSz="914400" rtl="0" eaLnBrk="1" fontAlgn="auto" latinLnBrk="0" hangingPunct="1">
              <a:lnSpc>
                <a:spcPts val="4569"/>
              </a:lnSpc>
              <a:spcBef>
                <a:spcPts val="0"/>
              </a:spcBef>
              <a:spcAft>
                <a:spcPts val="0"/>
              </a:spcAft>
              <a:buClrTx/>
              <a:buSzTx/>
              <a:buFontTx/>
              <a:buNone/>
              <a:tabLst/>
              <a:defRPr/>
            </a:pPr>
            <a:r>
              <a:rPr kumimoji="0" lang="en-US" sz="5400" b="1" i="0" u="none" strike="noStrike" kern="1200" cap="none" spc="0" normalizeH="0" baseline="0" noProof="0">
                <a:ln>
                  <a:noFill/>
                </a:ln>
                <a:solidFill>
                  <a:srgbClr val="F7F2FB"/>
                </a:solidFill>
                <a:effectLst/>
                <a:uLnTx/>
                <a:uFillTx/>
                <a:latin typeface="Built Titling Rg" panose="020B0206030202080204" pitchFamily="34" charset="77"/>
                <a:ea typeface="Manrope" pitchFamily="34" charset="-122"/>
                <a:cs typeface="Manrope" pitchFamily="34" charset="-120"/>
              </a:rPr>
              <a:t>childhood memory</a:t>
            </a:r>
            <a:endParaRPr kumimoji="0" lang="en-US" sz="5400" b="0" i="0" u="none" strike="noStrike" kern="1200" cap="none" spc="0" normalizeH="0" baseline="0" noProof="0">
              <a:ln>
                <a:noFill/>
              </a:ln>
              <a:solidFill>
                <a:prstClr val="black"/>
              </a:solidFill>
              <a:effectLst/>
              <a:uLnTx/>
              <a:uFillTx/>
              <a:latin typeface="Built Titling Rg" panose="020B0206030202080204" pitchFamily="34" charset="77"/>
              <a:ea typeface="+mn-ea"/>
              <a:cs typeface="+mn-cs"/>
            </a:endParaRPr>
          </a:p>
        </p:txBody>
      </p:sp>
      <p:pic>
        <p:nvPicPr>
          <p:cNvPr id="36" name="Content Placeholder 5" descr="A screenshot of a computer&#10;&#10;Description automatically generated">
            <a:extLst>
              <a:ext uri="{FF2B5EF4-FFF2-40B4-BE49-F238E27FC236}">
                <a16:creationId xmlns:a16="http://schemas.microsoft.com/office/drawing/2014/main" id="{D0392136-A89A-E964-C0FA-6793AFE96C59}"/>
              </a:ext>
            </a:extLst>
          </p:cNvPr>
          <p:cNvPicPr>
            <a:picLocks noChangeAspect="1"/>
          </p:cNvPicPr>
          <p:nvPr/>
        </p:nvPicPr>
        <p:blipFill rotWithShape="1">
          <a:blip r:embed="rId4">
            <a:extLst>
              <a:ext uri="{28A0092B-C50C-407E-A947-70E740481C1C}">
                <a14:useLocalDpi xmlns:a14="http://schemas.microsoft.com/office/drawing/2010/main" val="0"/>
              </a:ext>
            </a:extLst>
          </a:blip>
          <a:srcRect l="54081" t="34582" r="10492" b="46663"/>
          <a:stretch/>
        </p:blipFill>
        <p:spPr>
          <a:xfrm>
            <a:off x="0" y="3247664"/>
            <a:ext cx="12192000" cy="3630374"/>
          </a:xfrm>
          <a:prstGeom prst="rect">
            <a:avLst/>
          </a:prstGeom>
        </p:spPr>
      </p:pic>
      <p:sp>
        <p:nvSpPr>
          <p:cNvPr id="39" name="Rounded Rectangle 38">
            <a:extLst>
              <a:ext uri="{FF2B5EF4-FFF2-40B4-BE49-F238E27FC236}">
                <a16:creationId xmlns:a16="http://schemas.microsoft.com/office/drawing/2014/main" id="{7AA8A9F7-1C0A-89EB-ECEC-8C291C946122}"/>
              </a:ext>
            </a:extLst>
          </p:cNvPr>
          <p:cNvSpPr/>
          <p:nvPr/>
        </p:nvSpPr>
        <p:spPr>
          <a:xfrm>
            <a:off x="785065" y="4557690"/>
            <a:ext cx="2239617" cy="860690"/>
          </a:xfrm>
          <a:prstGeom prst="round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ptos" panose="02110004020202020204"/>
                <a:ea typeface="+mn-ea"/>
                <a:cs typeface="+mn-cs"/>
              </a:rPr>
              <a:t>Visual and sensory association cortex</a:t>
            </a:r>
          </a:p>
        </p:txBody>
      </p:sp>
      <p:sp>
        <p:nvSpPr>
          <p:cNvPr id="40" name="Rounded Rectangle 39">
            <a:extLst>
              <a:ext uri="{FF2B5EF4-FFF2-40B4-BE49-F238E27FC236}">
                <a16:creationId xmlns:a16="http://schemas.microsoft.com/office/drawing/2014/main" id="{20A165E7-FD64-6BA8-ADC6-6687F7195F3A}"/>
              </a:ext>
            </a:extLst>
          </p:cNvPr>
          <p:cNvSpPr/>
          <p:nvPr/>
        </p:nvSpPr>
        <p:spPr>
          <a:xfrm>
            <a:off x="3809747" y="4830067"/>
            <a:ext cx="2524009" cy="860690"/>
          </a:xfrm>
          <a:prstGeom prst="round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ptos" panose="02110004020202020204"/>
                <a:ea typeface="+mn-ea"/>
                <a:cs typeface="+mn-cs"/>
              </a:rPr>
              <a:t>Hippocampus medial temporal lobe</a:t>
            </a:r>
          </a:p>
        </p:txBody>
      </p:sp>
      <p:sp>
        <p:nvSpPr>
          <p:cNvPr id="41" name="Rounded Rectangle 40">
            <a:extLst>
              <a:ext uri="{FF2B5EF4-FFF2-40B4-BE49-F238E27FC236}">
                <a16:creationId xmlns:a16="http://schemas.microsoft.com/office/drawing/2014/main" id="{B723282C-B587-FBBA-644F-B53D238C8810}"/>
              </a:ext>
            </a:extLst>
          </p:cNvPr>
          <p:cNvSpPr/>
          <p:nvPr/>
        </p:nvSpPr>
        <p:spPr>
          <a:xfrm>
            <a:off x="6877627" y="4858783"/>
            <a:ext cx="2524009" cy="860690"/>
          </a:xfrm>
          <a:prstGeom prst="round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2E8F8"/>
                </a:solidFill>
                <a:effectLst/>
                <a:uLnTx/>
                <a:uFillTx/>
                <a:latin typeface="Manrope" pitchFamily="34" charset="0"/>
                <a:ea typeface="Manrope" pitchFamily="34" charset="-122"/>
                <a:cs typeface="Manrope" pitchFamily="34" charset="-120"/>
              </a:rPr>
              <a:t>Visual, temporal, parietal, and emotional networks</a:t>
            </a: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2" name="Rounded Rectangle 41">
            <a:extLst>
              <a:ext uri="{FF2B5EF4-FFF2-40B4-BE49-F238E27FC236}">
                <a16:creationId xmlns:a16="http://schemas.microsoft.com/office/drawing/2014/main" id="{F98A33B6-CE4D-3863-1D18-643A27307BC2}"/>
              </a:ext>
            </a:extLst>
          </p:cNvPr>
          <p:cNvSpPr/>
          <p:nvPr/>
        </p:nvSpPr>
        <p:spPr>
          <a:xfrm>
            <a:off x="9543136" y="4892890"/>
            <a:ext cx="2524009" cy="860690"/>
          </a:xfrm>
          <a:prstGeom prst="round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2E8F8"/>
                </a:solidFill>
                <a:effectLst/>
                <a:uLnTx/>
                <a:uFillTx/>
                <a:latin typeface="Manrope" pitchFamily="34" charset="0"/>
                <a:ea typeface="Manrope" pitchFamily="34" charset="-122"/>
                <a:cs typeface="Manrope" pitchFamily="34" charset="-120"/>
              </a:rPr>
              <a:t>Prefrontal cortex and self-referential networks</a:t>
            </a: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erson holding her hand up to her head&#10;&#10;Description automatically generated">
            <a:extLst>
              <a:ext uri="{FF2B5EF4-FFF2-40B4-BE49-F238E27FC236}">
                <a16:creationId xmlns:a16="http://schemas.microsoft.com/office/drawing/2014/main" id="{FD35F9C1-6E5F-2494-CC1A-03501495CA15}"/>
              </a:ext>
            </a:extLst>
          </p:cNvPr>
          <p:cNvPicPr>
            <a:picLocks noChangeAspect="1"/>
          </p:cNvPicPr>
          <p:nvPr/>
        </p:nvPicPr>
        <p:blipFill rotWithShape="1">
          <a:blip r:embed="rId3">
            <a:extLst>
              <a:ext uri="{28A0092B-C50C-407E-A947-70E740481C1C}">
                <a14:useLocalDpi xmlns:a14="http://schemas.microsoft.com/office/drawing/2010/main" val="0"/>
              </a:ext>
            </a:extLst>
          </a:blip>
          <a:srcRect l="8456" b="2637"/>
          <a:stretch/>
        </p:blipFill>
        <p:spPr>
          <a:xfrm>
            <a:off x="0" y="0"/>
            <a:ext cx="14884400" cy="7208839"/>
          </a:xfrm>
          <a:prstGeom prst="rect">
            <a:avLst/>
          </a:prstGeom>
        </p:spPr>
      </p:pic>
      <p:pic>
        <p:nvPicPr>
          <p:cNvPr id="10" name="Picture 9">
            <a:extLst>
              <a:ext uri="{FF2B5EF4-FFF2-40B4-BE49-F238E27FC236}">
                <a16:creationId xmlns:a16="http://schemas.microsoft.com/office/drawing/2014/main" id="{B52326AF-1C5D-9805-93D5-A1FD6DE5FD0E}"/>
              </a:ext>
            </a:extLst>
          </p:cNvPr>
          <p:cNvPicPr>
            <a:picLocks noChangeAspect="1"/>
          </p:cNvPicPr>
          <p:nvPr/>
        </p:nvPicPr>
        <p:blipFill>
          <a:blip r:embed="rId4" cstate="screen">
            <a:extLst>
              <a:ext uri="{28A0092B-C50C-407E-A947-70E740481C1C}">
                <a14:useLocalDpi xmlns:a14="http://schemas.microsoft.com/office/drawing/2010/main"/>
              </a:ext>
            </a:extLst>
          </a:blip>
          <a:srcRect b="-1"/>
          <a:stretch>
            <a:fillRect/>
          </a:stretch>
        </p:blipFill>
        <p:spPr>
          <a:xfrm>
            <a:off x="4899694" y="2607928"/>
            <a:ext cx="1473200" cy="1044836"/>
          </a:xfrm>
          <a:prstGeom prst="rect">
            <a:avLst/>
          </a:prstGeom>
        </p:spPr>
      </p:pic>
      <p:sp>
        <p:nvSpPr>
          <p:cNvPr id="11" name="Title 1">
            <a:extLst>
              <a:ext uri="{FF2B5EF4-FFF2-40B4-BE49-F238E27FC236}">
                <a16:creationId xmlns:a16="http://schemas.microsoft.com/office/drawing/2014/main" id="{D39D5035-2A61-C64E-527E-1C3634995F66}"/>
              </a:ext>
            </a:extLst>
          </p:cNvPr>
          <p:cNvSpPr txBox="1">
            <a:spLocks/>
          </p:cNvSpPr>
          <p:nvPr/>
        </p:nvSpPr>
        <p:spPr>
          <a:xfrm>
            <a:off x="454576" y="5914546"/>
            <a:ext cx="8526684" cy="1109969"/>
          </a:xfrm>
          <a:prstGeom prst="rect">
            <a:avLst/>
          </a:prstGeom>
        </p:spPr>
        <p:txBody>
          <a:bodyPr vert="horz" lIns="91440" tIns="45720" rIns="91440" bIns="45720" rtlCol="0" anchor="b">
            <a:normAutofit fontScale="70000" lnSpcReduction="20000"/>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1" i="0" u="none" strike="noStrike" kern="1200" cap="none" spc="0" normalizeH="0" baseline="0" noProof="0">
                <a:ln>
                  <a:noFill/>
                </a:ln>
                <a:solidFill>
                  <a:srgbClr val="FFFFFF"/>
                </a:solidFill>
                <a:effectLst/>
                <a:uLnTx/>
                <a:uFillTx/>
                <a:latin typeface="Built Titling Rg" panose="020B0206030202080204" pitchFamily="34" charset="77"/>
                <a:ea typeface="+mj-ea"/>
                <a:cs typeface="+mj-cs"/>
              </a:rPr>
              <a:t>Whole fruit.</a:t>
            </a:r>
            <a:br>
              <a:rPr kumimoji="0" lang="en-US" sz="6600" b="1" i="0" u="none" strike="noStrike" kern="1200" cap="none" spc="0" normalizeH="0" baseline="0" noProof="0">
                <a:ln>
                  <a:noFill/>
                </a:ln>
                <a:solidFill>
                  <a:srgbClr val="FFFFFF"/>
                </a:solidFill>
                <a:effectLst/>
                <a:uLnTx/>
                <a:uFillTx/>
                <a:latin typeface="Built Titling Rg" panose="020B0206030202080204" pitchFamily="34" charset="77"/>
                <a:ea typeface="+mj-ea"/>
                <a:cs typeface="+mj-cs"/>
              </a:rPr>
            </a:br>
            <a:r>
              <a:rPr kumimoji="0" lang="en-US" sz="6600" b="1" i="0" u="none" strike="noStrike" kern="1200" cap="none" spc="0" normalizeH="0" baseline="0" noProof="0">
                <a:ln>
                  <a:noFill/>
                </a:ln>
                <a:solidFill>
                  <a:srgbClr val="51256C"/>
                </a:solidFill>
                <a:effectLst/>
                <a:uLnTx/>
                <a:uFillTx/>
                <a:latin typeface="Built Titling Rg" panose="020B0206030202080204" pitchFamily="34" charset="77"/>
                <a:ea typeface="+mj-ea"/>
                <a:cs typeface="+mj-cs"/>
              </a:rPr>
              <a:t>Whole Brain.</a:t>
            </a:r>
          </a:p>
        </p:txBody>
      </p:sp>
      <p:sp>
        <p:nvSpPr>
          <p:cNvPr id="5" name="Text Placeholder 3">
            <a:extLst>
              <a:ext uri="{FF2B5EF4-FFF2-40B4-BE49-F238E27FC236}">
                <a16:creationId xmlns:a16="http://schemas.microsoft.com/office/drawing/2014/main" id="{38314EC5-5BCD-99FD-58EA-1B79BBA5C20B}"/>
              </a:ext>
            </a:extLst>
          </p:cNvPr>
          <p:cNvSpPr>
            <a:spLocks noGrp="1"/>
          </p:cNvSpPr>
          <p:nvPr>
            <p:ph type="body" sz="half" idx="2"/>
          </p:nvPr>
        </p:nvSpPr>
        <p:spPr>
          <a:xfrm>
            <a:off x="194602" y="2117235"/>
            <a:ext cx="7243828" cy="734267"/>
          </a:xfrm>
        </p:spPr>
        <p:txBody>
          <a:bodyPr>
            <a:normAutofit/>
          </a:bodyPr>
          <a:lstStyle/>
          <a:p>
            <a:r>
              <a:rPr lang="en-US" sz="2800" b="1">
                <a:latin typeface="Built Titling Sb" panose="020B0206030202080204" pitchFamily="34" charset="77"/>
                <a:ea typeface="Open Sans"/>
                <a:cs typeface="Open Sans"/>
                <a:sym typeface="Open Sans"/>
              </a:rPr>
              <a:t>~86 Billion Neurons ; Endless pathways</a:t>
            </a:r>
          </a:p>
        </p:txBody>
      </p:sp>
      <p:sp>
        <p:nvSpPr>
          <p:cNvPr id="15" name="Text Placeholder 3">
            <a:extLst>
              <a:ext uri="{FF2B5EF4-FFF2-40B4-BE49-F238E27FC236}">
                <a16:creationId xmlns:a16="http://schemas.microsoft.com/office/drawing/2014/main" id="{1123CAA4-1969-4BF3-E3D2-38F137237B10}"/>
              </a:ext>
            </a:extLst>
          </p:cNvPr>
          <p:cNvSpPr txBox="1">
            <a:spLocks/>
          </p:cNvSpPr>
          <p:nvPr/>
        </p:nvSpPr>
        <p:spPr>
          <a:xfrm>
            <a:off x="225736" y="547418"/>
            <a:ext cx="11740528" cy="133229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baseline="0">
                <a:solidFill>
                  <a:schemeClr val="bg1"/>
                </a:solidFill>
                <a:latin typeface="Gotham Black" panose="02000604030000020004"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baseline="0">
                <a:solidFill>
                  <a:schemeClr val="tx1"/>
                </a:solidFill>
                <a:latin typeface="Gotham-Book" panose="02000604040000020004"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baseline="0">
                <a:solidFill>
                  <a:schemeClr val="tx1"/>
                </a:solidFill>
                <a:latin typeface="Gotham-Book" panose="02000604040000020004"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6000" b="1" i="0" u="none" strike="noStrike" kern="1200" cap="none" spc="0" normalizeH="0" baseline="0" noProof="0">
                <a:ln>
                  <a:noFill/>
                </a:ln>
                <a:solidFill>
                  <a:prstClr val="white"/>
                </a:solidFill>
                <a:effectLst/>
                <a:uLnTx/>
                <a:uFillTx/>
                <a:latin typeface="Built Titling Sb" panose="020B0206030202080204" pitchFamily="34" charset="77"/>
                <a:ea typeface="Open Sans"/>
                <a:cs typeface="Open Sans"/>
                <a:sym typeface="Open Sans"/>
              </a:rPr>
              <a:t>One complex solution For A complex organ</a:t>
            </a:r>
          </a:p>
        </p:txBody>
      </p:sp>
      <p:sp>
        <p:nvSpPr>
          <p:cNvPr id="16" name="TextBox 15">
            <a:extLst>
              <a:ext uri="{FF2B5EF4-FFF2-40B4-BE49-F238E27FC236}">
                <a16:creationId xmlns:a16="http://schemas.microsoft.com/office/drawing/2014/main" id="{1CE31ED0-798A-F98F-0A6C-E2CE667443FA}"/>
              </a:ext>
            </a:extLst>
          </p:cNvPr>
          <p:cNvSpPr txBox="1"/>
          <p:nvPr/>
        </p:nvSpPr>
        <p:spPr>
          <a:xfrm>
            <a:off x="454575" y="3268285"/>
            <a:ext cx="8185841"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B283E"/>
                </a:solidFill>
                <a:effectLst/>
                <a:uLnTx/>
                <a:uFillTx/>
                <a:latin typeface="Gotham-Book" charset="0"/>
                <a:ea typeface="+mn-ea"/>
                <a:cs typeface="+mn-cs"/>
              </a:rPr>
              <a:t>The brain is highly interconnected.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a:ln>
                <a:noFill/>
              </a:ln>
              <a:solidFill>
                <a:srgbClr val="0B283E"/>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B283E"/>
                </a:solidFill>
                <a:effectLst/>
                <a:uLnTx/>
                <a:uFillTx/>
                <a:latin typeface="Gotham-Book" charset="0"/>
                <a:ea typeface="+mn-ea"/>
                <a:cs typeface="+mn-cs"/>
              </a:rPr>
              <a:t>Neurons form dynamic, constantly communicating networks.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a:ln>
                <a:noFill/>
              </a:ln>
              <a:solidFill>
                <a:srgbClr val="0B283E"/>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B283E"/>
                </a:solidFill>
                <a:effectLst/>
                <a:uLnTx/>
                <a:uFillTx/>
                <a:latin typeface="Gotham-Book" charset="0"/>
                <a:ea typeface="+mn-ea"/>
                <a:cs typeface="+mn-cs"/>
              </a:rPr>
              <a:t>These networks depend on many pathways (blood flow, energy, neurotransmitters, inflammation).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a:ln>
                <a:noFill/>
              </a:ln>
              <a:solidFill>
                <a:srgbClr val="0B283E"/>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B283E"/>
                </a:solidFill>
                <a:effectLst/>
                <a:uLnTx/>
                <a:uFillTx/>
                <a:latin typeface="Gotham-Book" charset="0"/>
                <a:ea typeface="+mn-ea"/>
                <a:cs typeface="+mn-cs"/>
              </a:rPr>
              <a:t>A complete brain solution must act on multiple, linked pathways.</a:t>
            </a:r>
          </a:p>
        </p:txBody>
      </p:sp>
    </p:spTree>
    <p:extLst>
      <p:ext uri="{BB962C8B-B14F-4D97-AF65-F5344CB8AC3E}">
        <p14:creationId xmlns:p14="http://schemas.microsoft.com/office/powerpoint/2010/main" val="2477066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5000">
              <a:srgbClr val="203377"/>
            </a:gs>
            <a:gs pos="0">
              <a:srgbClr val="002060"/>
            </a:gs>
            <a:gs pos="73000">
              <a:srgbClr val="675EAA"/>
            </a:gs>
          </a:gsLst>
          <a:lin ang="5400000" scaled="1"/>
        </a:gradFill>
        <a:effectLst/>
      </p:bgPr>
    </p:bg>
    <p:spTree>
      <p:nvGrpSpPr>
        <p:cNvPr id="1" name=""/>
        <p:cNvGrpSpPr/>
        <p:nvPr/>
      </p:nvGrpSpPr>
      <p:grpSpPr>
        <a:xfrm>
          <a:off x="0" y="0"/>
          <a:ext cx="0" cy="0"/>
          <a:chOff x="0" y="0"/>
          <a:chExt cx="0" cy="0"/>
        </a:xfrm>
      </p:grpSpPr>
      <p:pic>
        <p:nvPicPr>
          <p:cNvPr id="8" name="Picture 7" descr="Close-up of black currants&#10;&#10;Description automatically generated">
            <a:extLst>
              <a:ext uri="{FF2B5EF4-FFF2-40B4-BE49-F238E27FC236}">
                <a16:creationId xmlns:a16="http://schemas.microsoft.com/office/drawing/2014/main" id="{E4E85DBA-B9A1-4F5D-7A66-36DD7298E14C}"/>
              </a:ext>
            </a:extLst>
          </p:cNvPr>
          <p:cNvPicPr>
            <a:picLocks noChangeAspect="1"/>
          </p:cNvPicPr>
          <p:nvPr/>
        </p:nvPicPr>
        <p:blipFill rotWithShape="1">
          <a:blip r:embed="rId3">
            <a:extLst>
              <a:ext uri="{28A0092B-C50C-407E-A947-70E740481C1C}">
                <a14:useLocalDpi xmlns:a14="http://schemas.microsoft.com/office/drawing/2010/main" val="0"/>
              </a:ext>
            </a:extLst>
          </a:blip>
          <a:srcRect t="29272" b="18161"/>
          <a:stretch/>
        </p:blipFill>
        <p:spPr>
          <a:xfrm>
            <a:off x="0" y="2966269"/>
            <a:ext cx="12139449" cy="3876937"/>
          </a:xfrm>
          <a:prstGeom prst="rect">
            <a:avLst/>
          </a:prstGeom>
        </p:spPr>
      </p:pic>
      <p:sp>
        <p:nvSpPr>
          <p:cNvPr id="7" name="Text Placeholder 3">
            <a:extLst>
              <a:ext uri="{FF2B5EF4-FFF2-40B4-BE49-F238E27FC236}">
                <a16:creationId xmlns:a16="http://schemas.microsoft.com/office/drawing/2014/main" id="{A008E1B4-E0D2-1380-19C9-98E53CE59F85}"/>
              </a:ext>
            </a:extLst>
          </p:cNvPr>
          <p:cNvSpPr txBox="1">
            <a:spLocks/>
          </p:cNvSpPr>
          <p:nvPr/>
        </p:nvSpPr>
        <p:spPr>
          <a:xfrm>
            <a:off x="2215480" y="2560297"/>
            <a:ext cx="7584302" cy="173740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baseline="0">
                <a:solidFill>
                  <a:schemeClr val="bg1"/>
                </a:solidFill>
                <a:latin typeface="Gotham Black" panose="02000604030000020004"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baseline="0">
                <a:solidFill>
                  <a:schemeClr val="tx1"/>
                </a:solidFill>
                <a:latin typeface="Gotham-Book" panose="02000604040000020004"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baseline="0">
                <a:solidFill>
                  <a:schemeClr val="tx1"/>
                </a:solidFill>
                <a:latin typeface="Gotham-Book" panose="02000604040000020004"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6000" b="1" i="0" u="none" strike="noStrike" kern="1200" cap="none" spc="0" normalizeH="0" baseline="0" noProof="0">
              <a:ln>
                <a:noFill/>
              </a:ln>
              <a:solidFill>
                <a:prstClr val="white"/>
              </a:solidFill>
              <a:effectLst/>
              <a:uLnTx/>
              <a:uFillTx/>
              <a:latin typeface="Built Titling Sb" panose="020B0206030202080204" pitchFamily="34" charset="77"/>
              <a:ea typeface="Open Sans"/>
              <a:cs typeface="Open Sans"/>
              <a:sym typeface="Open Sans"/>
            </a:endParaRPr>
          </a:p>
        </p:txBody>
      </p:sp>
      <p:sp>
        <p:nvSpPr>
          <p:cNvPr id="3" name="TextBox 2">
            <a:extLst>
              <a:ext uri="{FF2B5EF4-FFF2-40B4-BE49-F238E27FC236}">
                <a16:creationId xmlns:a16="http://schemas.microsoft.com/office/drawing/2014/main" id="{3713A934-9687-485F-1023-76EF14EC4B44}"/>
              </a:ext>
            </a:extLst>
          </p:cNvPr>
          <p:cNvSpPr txBox="1"/>
          <p:nvPr/>
        </p:nvSpPr>
        <p:spPr>
          <a:xfrm>
            <a:off x="1086890" y="275058"/>
            <a:ext cx="1001635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a:ln>
                  <a:noFill/>
                </a:ln>
                <a:solidFill>
                  <a:srgbClr val="A02B93"/>
                </a:solidFill>
                <a:effectLst/>
                <a:uLnTx/>
                <a:uFillTx/>
                <a:latin typeface="Built Titling Rg" panose="020B0206030202080204" pitchFamily="34" charset="77"/>
                <a:ea typeface="+mn-ea"/>
                <a:cs typeface="+mn-cs"/>
              </a:rPr>
              <a:t>Until now, extracts were the only option for brain nutrition.</a:t>
            </a:r>
          </a:p>
        </p:txBody>
      </p:sp>
      <p:pic>
        <p:nvPicPr>
          <p:cNvPr id="2" name="Picture 4">
            <a:extLst>
              <a:ext uri="{FF2B5EF4-FFF2-40B4-BE49-F238E27FC236}">
                <a16:creationId xmlns:a16="http://schemas.microsoft.com/office/drawing/2014/main" id="{43C070FD-34FB-60C3-F7CA-B2A93F17194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82084" y="1603213"/>
            <a:ext cx="6272228" cy="12277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B6C6395-8C60-71E3-93B3-132EF9449827}"/>
              </a:ext>
            </a:extLst>
          </p:cNvPr>
          <p:cNvSpPr txBox="1"/>
          <p:nvPr/>
        </p:nvSpPr>
        <p:spPr>
          <a:xfrm>
            <a:off x="626818" y="4057233"/>
            <a:ext cx="10761625" cy="280076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8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whole fruit for the whole brain.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8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clean brain food.</a:t>
            </a:r>
          </a:p>
        </p:txBody>
      </p:sp>
      <p:sp>
        <p:nvSpPr>
          <p:cNvPr id="5" name="TextBox 4">
            <a:extLst>
              <a:ext uri="{FF2B5EF4-FFF2-40B4-BE49-F238E27FC236}">
                <a16:creationId xmlns:a16="http://schemas.microsoft.com/office/drawing/2014/main" id="{AC159429-9BC0-AFDC-C060-577BC3637144}"/>
              </a:ext>
            </a:extLst>
          </p:cNvPr>
          <p:cNvSpPr txBox="1"/>
          <p:nvPr/>
        </p:nvSpPr>
        <p:spPr>
          <a:xfrm>
            <a:off x="8348679" y="2179776"/>
            <a:ext cx="3569231"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A02B93"/>
                </a:solidFill>
                <a:effectLst/>
                <a:uLnTx/>
                <a:uFillTx/>
                <a:latin typeface="Built Titling Rg" panose="020B0206030202080204" pitchFamily="34" charset="77"/>
                <a:ea typeface="+mn-ea"/>
                <a:cs typeface="+mn-cs"/>
              </a:rPr>
              <a:t>changes that.</a:t>
            </a:r>
          </a:p>
        </p:txBody>
      </p:sp>
    </p:spTree>
    <p:extLst>
      <p:ext uri="{BB962C8B-B14F-4D97-AF65-F5344CB8AC3E}">
        <p14:creationId xmlns:p14="http://schemas.microsoft.com/office/powerpoint/2010/main" val="2375817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7B8553A-42C4-82BF-C9BC-FA0ACE7628D6}"/>
              </a:ext>
            </a:extLst>
          </p:cNvPr>
          <p:cNvSpPr txBox="1"/>
          <p:nvPr/>
        </p:nvSpPr>
        <p:spPr>
          <a:xfrm>
            <a:off x="268179" y="1820274"/>
            <a:ext cx="8012627"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t>A </a:t>
            </a:r>
            <a:r>
              <a:rPr kumimoji="0" lang="en-US" sz="1400" b="1" i="0" u="none" strike="noStrike" kern="1200" cap="none" spc="0" normalizeH="0" baseline="0" noProof="0">
                <a:ln>
                  <a:noFill/>
                </a:ln>
                <a:solidFill>
                  <a:srgbClr val="6E4791"/>
                </a:solidFill>
                <a:effectLst/>
                <a:uLnTx/>
                <a:uFillTx/>
                <a:latin typeface="Gotham-Book" charset="0"/>
                <a:ea typeface="Open Sans"/>
                <a:cs typeface="Open Sans"/>
              </a:rPr>
              <a:t>NZ Blackcurrant freeze-dried powder</a:t>
            </a:r>
            <a:r>
              <a:rPr kumimoji="0" lang="en-US" sz="1400" b="1" i="0" u="none" strike="noStrike" kern="1200" cap="none" spc="0" normalizeH="0" baseline="0" noProof="0">
                <a:ln>
                  <a:noFill/>
                </a:ln>
                <a:solidFill>
                  <a:srgbClr val="665EAB"/>
                </a:solidFill>
                <a:effectLst/>
                <a:uLnTx/>
                <a:uFillTx/>
                <a:latin typeface="Gotham-Book" charset="0"/>
                <a:ea typeface="Open Sans"/>
                <a:cs typeface="Open Sans"/>
              </a:rPr>
              <a:t> </a:t>
            </a:r>
            <a: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t>with a rich bioactive diversity — a unique</a:t>
            </a:r>
            <a:r>
              <a:rPr kumimoji="0" lang="en-US" sz="1400" b="0" i="0" u="none" strike="noStrike" kern="1200" cap="none" spc="0" normalizeH="0" baseline="0" noProof="0">
                <a:ln>
                  <a:noFill/>
                </a:ln>
                <a:solidFill>
                  <a:srgbClr val="6E4791"/>
                </a:solidFill>
                <a:effectLst/>
                <a:uLnTx/>
                <a:uFillTx/>
                <a:latin typeface="Gotham-Book" charset="0"/>
                <a:ea typeface="Open Sans"/>
                <a:cs typeface="Open Sans"/>
              </a:rPr>
              <a:t> </a:t>
            </a:r>
            <a:r>
              <a:rPr kumimoji="0" lang="en-US" sz="1400" b="1" i="0" u="none" strike="noStrike" kern="1200" cap="none" spc="0" normalizeH="0" baseline="0" noProof="0">
                <a:ln>
                  <a:noFill/>
                </a:ln>
                <a:solidFill>
                  <a:srgbClr val="6E4791"/>
                </a:solidFill>
                <a:effectLst/>
                <a:uLnTx/>
                <a:uFillTx/>
                <a:latin typeface="Gotham-Book" charset="0"/>
                <a:ea typeface="Open Sans"/>
                <a:cs typeface="Open Sans"/>
              </a:rPr>
              <a:t>spectrum of compounds</a:t>
            </a:r>
            <a:r>
              <a:rPr kumimoji="0" lang="en-US" sz="1400" b="1" i="0" u="none" strike="noStrike" kern="1200" cap="none" spc="0" normalizeH="0" baseline="0" noProof="0">
                <a:ln>
                  <a:noFill/>
                </a:ln>
                <a:solidFill>
                  <a:srgbClr val="0B283E"/>
                </a:solidFill>
                <a:effectLst/>
                <a:uLnTx/>
                <a:uFillTx/>
                <a:latin typeface="Gotham-Book" charset="0"/>
                <a:ea typeface="Open Sans"/>
                <a:cs typeface="Open Sans"/>
              </a:rPr>
              <a:t> </a:t>
            </a:r>
            <a: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t>that work synergistically to deliver both short-term and long-term cognitive support. </a:t>
            </a:r>
            <a:b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br>
            <a:b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br>
            <a: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t>Unlike isolated nutrients, it is the collective power of these naturally occurring </a:t>
            </a:r>
            <a:r>
              <a:rPr kumimoji="0" lang="en-US" sz="1400" b="0" i="0" u="none" strike="noStrike" kern="1200" cap="none" spc="0" normalizeH="0" baseline="0" noProof="0" err="1">
                <a:ln>
                  <a:noFill/>
                </a:ln>
                <a:solidFill>
                  <a:srgbClr val="0B283E"/>
                </a:solidFill>
                <a:effectLst/>
                <a:uLnTx/>
                <a:uFillTx/>
                <a:latin typeface="Gotham-Book" charset="0"/>
                <a:ea typeface="Open Sans"/>
                <a:cs typeface="Open Sans"/>
              </a:rPr>
              <a:t>bioactives</a:t>
            </a:r>
            <a:r>
              <a:rPr kumimoji="0" lang="en-US" sz="1400" b="0" i="0" u="none" strike="noStrike" kern="1200" cap="none" spc="0" normalizeH="0" baseline="0" noProof="0">
                <a:ln>
                  <a:noFill/>
                </a:ln>
                <a:solidFill>
                  <a:srgbClr val="0B283E"/>
                </a:solidFill>
                <a:effectLst/>
                <a:uLnTx/>
                <a:uFillTx/>
                <a:latin typeface="Gotham-Book" charset="0"/>
                <a:ea typeface="Open Sans"/>
                <a:cs typeface="Open Sans"/>
              </a:rPr>
              <a:t> working in concert that sets it apart. </a:t>
            </a:r>
            <a:br>
              <a:rPr kumimoji="0" lang="en-US" sz="1400" b="0" i="0" u="none" strike="noStrike" kern="1200" cap="none" spc="0" normalizeH="0" baseline="0" noProof="0">
                <a:ln>
                  <a:noFill/>
                </a:ln>
                <a:solidFill>
                  <a:srgbClr val="0B283E"/>
                </a:solidFill>
                <a:effectLst/>
                <a:uLnTx/>
                <a:uFillTx/>
                <a:latin typeface="Gotham-Book" charset="0"/>
                <a:ea typeface="+mn-lt"/>
                <a:cs typeface="+mn-lt"/>
              </a:rPr>
            </a:br>
            <a:br>
              <a:rPr kumimoji="0" lang="en-US" sz="1400" b="0" i="0" u="none" strike="noStrike" kern="1200" cap="none" spc="0" normalizeH="0" baseline="0" noProof="0">
                <a:ln>
                  <a:noFill/>
                </a:ln>
                <a:solidFill>
                  <a:srgbClr val="0B283E"/>
                </a:solidFill>
                <a:effectLst/>
                <a:uLnTx/>
                <a:uFillTx/>
                <a:latin typeface="Gotham-Book" charset="0"/>
                <a:ea typeface="+mn-lt"/>
                <a:cs typeface="+mn-lt"/>
              </a:rPr>
            </a:br>
            <a:endParaRPr kumimoji="0" lang="en-US" sz="1400" b="0" i="0" u="none" strike="noStrike" kern="1200" cap="none" spc="0" normalizeH="0" baseline="0" noProof="0">
              <a:ln>
                <a:noFill/>
              </a:ln>
              <a:solidFill>
                <a:srgbClr val="0B283E"/>
              </a:solidFill>
              <a:effectLst/>
              <a:uLnTx/>
              <a:uFillTx/>
              <a:latin typeface="Gotham-Book" charset="0"/>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B283E"/>
              </a:solidFill>
              <a:effectLst/>
              <a:uLnTx/>
              <a:uFillTx/>
              <a:latin typeface="Gotham-Book" charset="0"/>
              <a:ea typeface="+mn-ea"/>
              <a:cs typeface="+mn-cs"/>
            </a:endParaRPr>
          </a:p>
        </p:txBody>
      </p:sp>
      <p:sp>
        <p:nvSpPr>
          <p:cNvPr id="2" name="Text Placeholder 3">
            <a:extLst>
              <a:ext uri="{FF2B5EF4-FFF2-40B4-BE49-F238E27FC236}">
                <a16:creationId xmlns:a16="http://schemas.microsoft.com/office/drawing/2014/main" id="{A6FE0D70-0336-9147-A6AF-3424819A5F4E}"/>
              </a:ext>
            </a:extLst>
          </p:cNvPr>
          <p:cNvSpPr>
            <a:spLocks noGrp="1"/>
          </p:cNvSpPr>
          <p:nvPr>
            <p:ph type="body" sz="half" idx="2"/>
          </p:nvPr>
        </p:nvSpPr>
        <p:spPr>
          <a:xfrm>
            <a:off x="233455" y="387961"/>
            <a:ext cx="9037967" cy="1129737"/>
          </a:xfrm>
          <a:noFill/>
        </p:spPr>
        <p:txBody>
          <a:bodyPr>
            <a:normAutofit fontScale="92500" lnSpcReduction="10000"/>
          </a:bodyPr>
          <a:lstStyle/>
          <a:p>
            <a:endParaRPr lang="en-US" sz="4000" b="1">
              <a:solidFill>
                <a:srgbClr val="665EAB"/>
              </a:solidFill>
              <a:latin typeface="Built Titling Sb" panose="020B0706030202080204" pitchFamily="34" charset="0"/>
            </a:endParaRPr>
          </a:p>
          <a:p>
            <a:r>
              <a:rPr lang="en-US" sz="4000" b="1">
                <a:solidFill>
                  <a:srgbClr val="665EAB"/>
                </a:solidFill>
                <a:latin typeface="Built Titling Sb" panose="020B0706030202080204" pitchFamily="34" charset="0"/>
              </a:rPr>
              <a:t>Bringing to you the complexity of whole fruit </a:t>
            </a:r>
            <a:endParaRPr lang="en-US" sz="4000" b="1">
              <a:solidFill>
                <a:srgbClr val="665EAB"/>
              </a:solidFill>
              <a:latin typeface="Built Titling Sb" panose="020B0706030202080204" pitchFamily="34" charset="0"/>
              <a:ea typeface="Open Sans"/>
              <a:cs typeface="Open Sans"/>
              <a:sym typeface="Open Sans"/>
            </a:endParaRPr>
          </a:p>
        </p:txBody>
      </p:sp>
      <p:sp>
        <p:nvSpPr>
          <p:cNvPr id="17" name="Rectangle 16">
            <a:extLst>
              <a:ext uri="{FF2B5EF4-FFF2-40B4-BE49-F238E27FC236}">
                <a16:creationId xmlns:a16="http://schemas.microsoft.com/office/drawing/2014/main" id="{4FDF71ED-A747-783E-53DD-D9E89A178BDB}"/>
              </a:ext>
            </a:extLst>
          </p:cNvPr>
          <p:cNvSpPr/>
          <p:nvPr/>
        </p:nvSpPr>
        <p:spPr>
          <a:xfrm>
            <a:off x="8392695" y="0"/>
            <a:ext cx="3812116" cy="6858000"/>
          </a:xfrm>
          <a:prstGeom prst="rect">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a:extLst>
              <a:ext uri="{FF2B5EF4-FFF2-40B4-BE49-F238E27FC236}">
                <a16:creationId xmlns:a16="http://schemas.microsoft.com/office/drawing/2014/main" id="{24521C4B-461A-29EE-447C-3A14FE42AD81}"/>
              </a:ext>
            </a:extLst>
          </p:cNvPr>
          <p:cNvSpPr txBox="1"/>
          <p:nvPr/>
        </p:nvSpPr>
        <p:spPr>
          <a:xfrm>
            <a:off x="9496469" y="268031"/>
            <a:ext cx="200955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4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Standardised to </a:t>
            </a:r>
          </a:p>
        </p:txBody>
      </p:sp>
      <p:sp>
        <p:nvSpPr>
          <p:cNvPr id="21" name="TextBox 20">
            <a:extLst>
              <a:ext uri="{FF2B5EF4-FFF2-40B4-BE49-F238E27FC236}">
                <a16:creationId xmlns:a16="http://schemas.microsoft.com/office/drawing/2014/main" id="{0D517D09-6AB2-7EE3-9224-F85128631684}"/>
              </a:ext>
            </a:extLst>
          </p:cNvPr>
          <p:cNvSpPr txBox="1"/>
          <p:nvPr/>
        </p:nvSpPr>
        <p:spPr>
          <a:xfrm>
            <a:off x="8886662" y="1837868"/>
            <a:ext cx="2972854" cy="49129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4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Designed to Support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Mood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Mental clarity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Focus</a:t>
            </a:r>
            <a:endParaRPr kumimoji="0" lang="en-NZ" sz="4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pic>
        <p:nvPicPr>
          <p:cNvPr id="57" name="Picture 56">
            <a:extLst>
              <a:ext uri="{FF2B5EF4-FFF2-40B4-BE49-F238E27FC236}">
                <a16:creationId xmlns:a16="http://schemas.microsoft.com/office/drawing/2014/main" id="{A4F1C7E5-09F1-2BCF-FF2F-765804294B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8050" y="3136061"/>
            <a:ext cx="8045626" cy="3607900"/>
          </a:xfrm>
          <a:prstGeom prst="rect">
            <a:avLst/>
          </a:prstGeom>
        </p:spPr>
      </p:pic>
      <p:pic>
        <p:nvPicPr>
          <p:cNvPr id="5" name="Picture 4">
            <a:extLst>
              <a:ext uri="{FF2B5EF4-FFF2-40B4-BE49-F238E27FC236}">
                <a16:creationId xmlns:a16="http://schemas.microsoft.com/office/drawing/2014/main" id="{D3F72485-6110-CFE9-21E0-401D64C897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5185" y="36894"/>
            <a:ext cx="3812116" cy="692802"/>
          </a:xfrm>
          <a:prstGeom prst="rect">
            <a:avLst/>
          </a:prstGeom>
        </p:spPr>
      </p:pic>
      <p:pic>
        <p:nvPicPr>
          <p:cNvPr id="8" name="Picture 7">
            <a:extLst>
              <a:ext uri="{FF2B5EF4-FFF2-40B4-BE49-F238E27FC236}">
                <a16:creationId xmlns:a16="http://schemas.microsoft.com/office/drawing/2014/main" id="{00237D5A-83F2-DCB4-95C6-AF5B972DF9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1313" y="4522448"/>
            <a:ext cx="1681474" cy="511668"/>
          </a:xfrm>
          <a:prstGeom prst="rect">
            <a:avLst/>
          </a:prstGeom>
        </p:spPr>
      </p:pic>
      <p:sp>
        <p:nvSpPr>
          <p:cNvPr id="9" name="Rectangle: Rounded Corners 19">
            <a:extLst>
              <a:ext uri="{FF2B5EF4-FFF2-40B4-BE49-F238E27FC236}">
                <a16:creationId xmlns:a16="http://schemas.microsoft.com/office/drawing/2014/main" id="{2C5F7F5C-2531-2B19-9669-028D9B1ACF3C}"/>
              </a:ext>
            </a:extLst>
          </p:cNvPr>
          <p:cNvSpPr/>
          <p:nvPr/>
        </p:nvSpPr>
        <p:spPr>
          <a:xfrm>
            <a:off x="3747550" y="5830541"/>
            <a:ext cx="1760459" cy="473083"/>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Flavonoids</a:t>
            </a:r>
          </a:p>
        </p:txBody>
      </p:sp>
      <p:sp>
        <p:nvSpPr>
          <p:cNvPr id="10" name="Rectangle: Rounded Corners 19">
            <a:extLst>
              <a:ext uri="{FF2B5EF4-FFF2-40B4-BE49-F238E27FC236}">
                <a16:creationId xmlns:a16="http://schemas.microsoft.com/office/drawing/2014/main" id="{6F38E026-AC5C-1D91-4F1F-DC320957F942}"/>
              </a:ext>
            </a:extLst>
          </p:cNvPr>
          <p:cNvSpPr/>
          <p:nvPr/>
        </p:nvSpPr>
        <p:spPr>
          <a:xfrm>
            <a:off x="2993395" y="6342718"/>
            <a:ext cx="1595003" cy="381951"/>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Vitamin C</a:t>
            </a:r>
          </a:p>
        </p:txBody>
      </p:sp>
      <p:sp>
        <p:nvSpPr>
          <p:cNvPr id="6" name="Rectangle: Rounded Corners 19">
            <a:extLst>
              <a:ext uri="{FF2B5EF4-FFF2-40B4-BE49-F238E27FC236}">
                <a16:creationId xmlns:a16="http://schemas.microsoft.com/office/drawing/2014/main" id="{245296C9-7B72-BF99-FFFB-4BCC5591B533}"/>
              </a:ext>
            </a:extLst>
          </p:cNvPr>
          <p:cNvSpPr/>
          <p:nvPr/>
        </p:nvSpPr>
        <p:spPr>
          <a:xfrm>
            <a:off x="3587382" y="4068080"/>
            <a:ext cx="2806700" cy="478407"/>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Caffeoylquinic Acids</a:t>
            </a:r>
          </a:p>
        </p:txBody>
      </p:sp>
      <p:sp>
        <p:nvSpPr>
          <p:cNvPr id="7" name="Rectangle: Rounded Corners 19">
            <a:extLst>
              <a:ext uri="{FF2B5EF4-FFF2-40B4-BE49-F238E27FC236}">
                <a16:creationId xmlns:a16="http://schemas.microsoft.com/office/drawing/2014/main" id="{FCCD09C7-7627-8309-624D-F7B6770B6012}"/>
              </a:ext>
            </a:extLst>
          </p:cNvPr>
          <p:cNvSpPr/>
          <p:nvPr/>
        </p:nvSpPr>
        <p:spPr>
          <a:xfrm>
            <a:off x="3821478" y="5058914"/>
            <a:ext cx="2311362" cy="444150"/>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Caffeoyl Glucosides</a:t>
            </a:r>
          </a:p>
        </p:txBody>
      </p:sp>
      <p:sp>
        <p:nvSpPr>
          <p:cNvPr id="4" name="Rectangle: Rounded Corners 19">
            <a:extLst>
              <a:ext uri="{FF2B5EF4-FFF2-40B4-BE49-F238E27FC236}">
                <a16:creationId xmlns:a16="http://schemas.microsoft.com/office/drawing/2014/main" id="{19353E6C-CBB2-134A-C0BC-5CDAAF16A2C6}"/>
              </a:ext>
            </a:extLst>
          </p:cNvPr>
          <p:cNvSpPr/>
          <p:nvPr/>
        </p:nvSpPr>
        <p:spPr>
          <a:xfrm>
            <a:off x="3995098" y="3195466"/>
            <a:ext cx="1898345" cy="474673"/>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Anthocyanins</a:t>
            </a:r>
          </a:p>
        </p:txBody>
      </p:sp>
      <p:pic>
        <p:nvPicPr>
          <p:cNvPr id="13" name="Picture 12">
            <a:extLst>
              <a:ext uri="{FF2B5EF4-FFF2-40B4-BE49-F238E27FC236}">
                <a16:creationId xmlns:a16="http://schemas.microsoft.com/office/drawing/2014/main" id="{6B6EE654-FE88-C2CF-7820-68266BF804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96142" y="1041140"/>
            <a:ext cx="1759550" cy="663651"/>
          </a:xfrm>
          <a:prstGeom prst="rect">
            <a:avLst/>
          </a:prstGeom>
        </p:spPr>
      </p:pic>
    </p:spTree>
    <p:extLst>
      <p:ext uri="{BB962C8B-B14F-4D97-AF65-F5344CB8AC3E}">
        <p14:creationId xmlns:p14="http://schemas.microsoft.com/office/powerpoint/2010/main" val="1222869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35000">
              <a:srgbClr val="203377"/>
            </a:gs>
            <a:gs pos="0">
              <a:srgbClr val="002060"/>
            </a:gs>
            <a:gs pos="73000">
              <a:srgbClr val="675EAA"/>
            </a:gs>
          </a:gsLst>
          <a:lin ang="5400000" scaled="1"/>
        </a:gradFill>
        <a:effectLst/>
      </p:bgPr>
    </p:bg>
    <p:spTree>
      <p:nvGrpSpPr>
        <p:cNvPr id="1" name="">
          <a:extLst>
            <a:ext uri="{FF2B5EF4-FFF2-40B4-BE49-F238E27FC236}">
              <a16:creationId xmlns:a16="http://schemas.microsoft.com/office/drawing/2014/main" id="{43922E61-6268-2FF8-77C4-01734964B193}"/>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2C940672-D298-E352-6541-4CA5B59F5141}"/>
              </a:ext>
            </a:extLst>
          </p:cNvPr>
          <p:cNvSpPr/>
          <p:nvPr/>
        </p:nvSpPr>
        <p:spPr>
          <a:xfrm>
            <a:off x="1591733" y="2536392"/>
            <a:ext cx="2375627" cy="2462797"/>
          </a:xfrm>
          <a:prstGeom prst="ellipse">
            <a:avLst/>
          </a:prstGeom>
          <a:solidFill>
            <a:schemeClr val="accent5">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Myriad Pro" panose="020B0503030403020204" pitchFamily="34" charset="0"/>
                <a:ea typeface="+mn-ea"/>
                <a:cs typeface="+mn-cs"/>
              </a:rPr>
              <a:t>Anthocyanin Extract</a:t>
            </a:r>
          </a:p>
        </p:txBody>
      </p:sp>
      <p:sp>
        <p:nvSpPr>
          <p:cNvPr id="5" name="TextBox 4">
            <a:extLst>
              <a:ext uri="{FF2B5EF4-FFF2-40B4-BE49-F238E27FC236}">
                <a16:creationId xmlns:a16="http://schemas.microsoft.com/office/drawing/2014/main" id="{D5BBDEE7-F800-621F-B566-CC17DC844331}"/>
              </a:ext>
            </a:extLst>
          </p:cNvPr>
          <p:cNvSpPr txBox="1"/>
          <p:nvPr/>
        </p:nvSpPr>
        <p:spPr>
          <a:xfrm>
            <a:off x="677073" y="5275998"/>
            <a:ext cx="456107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NZ" sz="2400" b="1" i="0" u="none" strike="noStrike" kern="1200" cap="none" spc="0" normalizeH="0" baseline="0" noProof="0">
                <a:ln>
                  <a:noFill/>
                </a:ln>
                <a:solidFill>
                  <a:srgbClr val="E8E8E8"/>
                </a:solidFill>
                <a:effectLst/>
                <a:uLnTx/>
                <a:uFillTx/>
                <a:latin typeface="Gotham-Book" charset="0"/>
                <a:ea typeface="Open Sans"/>
                <a:cs typeface="Open Sans"/>
              </a:rPr>
            </a:br>
            <a:r>
              <a:rPr kumimoji="0" lang="en-NZ" sz="2400" b="1" i="0" u="none" strike="noStrike" kern="1200" cap="none" spc="0" normalizeH="0" baseline="0" noProof="0">
                <a:ln>
                  <a:noFill/>
                </a:ln>
                <a:solidFill>
                  <a:srgbClr val="E8E8E8"/>
                </a:solidFill>
                <a:effectLst/>
                <a:uLnTx/>
                <a:uFillTx/>
                <a:latin typeface="Gotham-Book" charset="0"/>
                <a:ea typeface="Open Sans"/>
                <a:cs typeface="Open Sans"/>
              </a:rPr>
              <a:t>Single Bioactive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000" b="1" i="0" u="none" strike="noStrike" kern="1200" cap="none" spc="0" normalizeH="0" baseline="0" noProof="0">
                <a:ln>
                  <a:noFill/>
                </a:ln>
                <a:solidFill>
                  <a:prstClr val="white"/>
                </a:solidFill>
                <a:effectLst/>
                <a:uLnTx/>
                <a:uFillTx/>
                <a:latin typeface="Gotham-Book" charset="0"/>
                <a:ea typeface="Open Sans"/>
                <a:cs typeface="Open Sans"/>
              </a:rPr>
              <a:t>The brain is far too complex for a one‑bioactive fix</a:t>
            </a:r>
          </a:p>
        </p:txBody>
      </p:sp>
      <p:sp>
        <p:nvSpPr>
          <p:cNvPr id="6" name="TextBox 5">
            <a:extLst>
              <a:ext uri="{FF2B5EF4-FFF2-40B4-BE49-F238E27FC236}">
                <a16:creationId xmlns:a16="http://schemas.microsoft.com/office/drawing/2014/main" id="{CA62FE7B-A18D-9B8B-BADE-27AC4E3326F3}"/>
              </a:ext>
            </a:extLst>
          </p:cNvPr>
          <p:cNvSpPr txBox="1"/>
          <p:nvPr/>
        </p:nvSpPr>
        <p:spPr>
          <a:xfrm>
            <a:off x="5001083" y="5712414"/>
            <a:ext cx="6841362" cy="15081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400" b="1" i="0" u="none" strike="noStrike" kern="1200" cap="none" spc="0" normalizeH="0" baseline="0" noProof="0">
                <a:ln>
                  <a:noFill/>
                </a:ln>
                <a:solidFill>
                  <a:srgbClr val="E8E8E8"/>
                </a:solidFill>
                <a:effectLst/>
                <a:uLnTx/>
                <a:uFillTx/>
                <a:latin typeface="Gotham-Book" charset="0"/>
                <a:ea typeface="Open Sans"/>
                <a:cs typeface="Open Sans"/>
              </a:rPr>
              <a:t>Whole Fruit Synergy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000" b="1" i="0" u="none" strike="noStrike" kern="1200" cap="none" spc="0" normalizeH="0" baseline="0" noProof="0">
                <a:ln>
                  <a:noFill/>
                </a:ln>
                <a:solidFill>
                  <a:prstClr val="white"/>
                </a:solidFill>
                <a:effectLst/>
                <a:uLnTx/>
                <a:uFillTx/>
                <a:latin typeface="Gotham-Book" charset="0"/>
                <a:ea typeface="Open Sans"/>
                <a:cs typeface="Open Sans"/>
              </a:rPr>
              <a:t>One complex solution for a complex organ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2400" b="1" i="0" u="none" strike="noStrike" kern="1200" cap="none" spc="0" normalizeH="0" baseline="0" noProof="0">
              <a:ln>
                <a:noFill/>
              </a:ln>
              <a:solidFill>
                <a:srgbClr val="E8E8E8"/>
              </a:solidFill>
              <a:effectLst/>
              <a:uLnTx/>
              <a:uFillTx/>
              <a:latin typeface="Gotham-Book" charset="0"/>
              <a:ea typeface="Open Sans"/>
              <a:cs typeface="Open Sa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2400" b="1" i="0" u="none" strike="noStrike" kern="1200" cap="none" spc="0" normalizeH="0" baseline="0" noProof="0">
              <a:ln>
                <a:noFill/>
              </a:ln>
              <a:solidFill>
                <a:srgbClr val="E8E8E8"/>
              </a:solidFill>
              <a:effectLst/>
              <a:uLnTx/>
              <a:uFillTx/>
              <a:latin typeface="Gotham-Book" charset="0"/>
              <a:ea typeface="Open Sans"/>
              <a:cs typeface="Open Sans"/>
            </a:endParaRPr>
          </a:p>
        </p:txBody>
      </p:sp>
      <p:sp>
        <p:nvSpPr>
          <p:cNvPr id="10" name="TextBox 10">
            <a:extLst>
              <a:ext uri="{FF2B5EF4-FFF2-40B4-BE49-F238E27FC236}">
                <a16:creationId xmlns:a16="http://schemas.microsoft.com/office/drawing/2014/main" id="{4BFC60DF-B191-9BC9-ECBC-295A40947E83}"/>
              </a:ext>
            </a:extLst>
          </p:cNvPr>
          <p:cNvSpPr txBox="1"/>
          <p:nvPr/>
        </p:nvSpPr>
        <p:spPr>
          <a:xfrm>
            <a:off x="361803" y="379382"/>
            <a:ext cx="11629092" cy="1661993"/>
          </a:xfrm>
          <a:prstGeom prst="rect">
            <a:avLst/>
          </a:prstGeom>
          <a:noFill/>
        </p:spPr>
        <p:txBody>
          <a:bodyPr wrap="square" lIns="0" tIns="0" rIns="0" bIns="0" rtlCol="0" anchor="t">
            <a:sp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6000" b="1" i="0" u="none" strike="noStrike" kern="1200" cap="none" spc="0" normalizeH="0" baseline="0" noProof="0" err="1">
                <a:ln>
                  <a:noFill/>
                </a:ln>
                <a:solidFill>
                  <a:srgbClr val="665EAB"/>
                </a:solidFill>
                <a:effectLst/>
                <a:uLnTx/>
                <a:uFillTx/>
                <a:latin typeface="Built Titling Sb" panose="020B0206030202080204" pitchFamily="34" charset="77"/>
                <a:ea typeface="Open Sans"/>
                <a:cs typeface="Open Sans"/>
              </a:rPr>
              <a:t>Braincurrant</a:t>
            </a:r>
            <a:r>
              <a:rPr kumimoji="0" lang="en-US" sz="6000" b="1" i="0" u="none" strike="noStrike" kern="1200" cap="none" spc="0" normalizeH="0" baseline="0" noProof="0">
                <a:ln>
                  <a:noFill/>
                </a:ln>
                <a:solidFill>
                  <a:srgbClr val="665EAB"/>
                </a:solidFill>
                <a:effectLst/>
                <a:uLnTx/>
                <a:uFillTx/>
                <a:latin typeface="Built Titling Sb" panose="020B0206030202080204" pitchFamily="34" charset="77"/>
                <a:ea typeface="Open Sans"/>
                <a:cs typeface="Open Sans"/>
              </a:rPr>
              <a:t>® harnesses the unique complex </a:t>
            </a:r>
            <a:endParaRPr kumimoji="0" lang="en-US" sz="5400" b="0" i="1" u="none" strike="noStrike" kern="1200" cap="none" spc="0" normalizeH="0" baseline="0" noProof="0">
              <a:ln>
                <a:noFill/>
              </a:ln>
              <a:solidFill>
                <a:srgbClr val="665EAB"/>
              </a:solidFill>
              <a:effectLst/>
              <a:uLnTx/>
              <a:uFillTx/>
              <a:latin typeface="Myriad Pro" panose="020B0503030403020204" pitchFamily="34" charset="0"/>
              <a:ea typeface="+mn-ea"/>
              <a:cs typeface="+mn-cs"/>
            </a:endParaRPr>
          </a:p>
        </p:txBody>
      </p:sp>
      <p:pic>
        <p:nvPicPr>
          <p:cNvPr id="13" name="Picture 12" descr="A black and white logo&#10;&#10;Description automatically generated">
            <a:extLst>
              <a:ext uri="{FF2B5EF4-FFF2-40B4-BE49-F238E27FC236}">
                <a16:creationId xmlns:a16="http://schemas.microsoft.com/office/drawing/2014/main" id="{02EB5B9A-64FA-68E5-F723-AF9466756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2433" y="1915210"/>
            <a:ext cx="3185383" cy="1251057"/>
          </a:xfrm>
          <a:prstGeom prst="rect">
            <a:avLst/>
          </a:prstGeom>
        </p:spPr>
      </p:pic>
      <p:pic>
        <p:nvPicPr>
          <p:cNvPr id="8" name="Picture 7">
            <a:extLst>
              <a:ext uri="{FF2B5EF4-FFF2-40B4-BE49-F238E27FC236}">
                <a16:creationId xmlns:a16="http://schemas.microsoft.com/office/drawing/2014/main" id="{8AA83D97-E1A1-45E8-264F-0F74BB35875D}"/>
              </a:ext>
            </a:extLst>
          </p:cNvPr>
          <p:cNvPicPr>
            <a:picLocks noChangeAspect="1"/>
          </p:cNvPicPr>
          <p:nvPr/>
        </p:nvPicPr>
        <p:blipFill>
          <a:blip r:embed="rId4">
            <a:extLst>
              <a:ext uri="{28A0092B-C50C-407E-A947-70E740481C1C}">
                <a14:useLocalDpi xmlns:a14="http://schemas.microsoft.com/office/drawing/2010/main" val="0"/>
              </a:ext>
            </a:extLst>
          </a:blip>
          <a:srcRect t="11451"/>
          <a:stretch>
            <a:fillRect/>
          </a:stretch>
        </p:blipFill>
        <p:spPr>
          <a:xfrm>
            <a:off x="5681515" y="1480655"/>
            <a:ext cx="6510485" cy="4792479"/>
          </a:xfrm>
          <a:prstGeom prst="rect">
            <a:avLst/>
          </a:prstGeom>
        </p:spPr>
      </p:pic>
      <p:pic>
        <p:nvPicPr>
          <p:cNvPr id="11" name="Picture 10" descr="A white text on a black background&#10;&#10;Description automatically generated">
            <a:extLst>
              <a:ext uri="{FF2B5EF4-FFF2-40B4-BE49-F238E27FC236}">
                <a16:creationId xmlns:a16="http://schemas.microsoft.com/office/drawing/2014/main" id="{2AF1DFAB-A094-C82B-D01B-959191E61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66108" y="3305168"/>
            <a:ext cx="2511311" cy="453887"/>
          </a:xfrm>
          <a:prstGeom prst="rect">
            <a:avLst/>
          </a:prstGeom>
        </p:spPr>
      </p:pic>
    </p:spTree>
    <p:extLst>
      <p:ext uri="{BB962C8B-B14F-4D97-AF65-F5344CB8AC3E}">
        <p14:creationId xmlns:p14="http://schemas.microsoft.com/office/powerpoint/2010/main" val="244507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15772B7-E702-8594-1F7E-3A1E5A3E81DB}"/>
            </a:ext>
          </a:extLst>
        </p:cNvPr>
        <p:cNvGrpSpPr/>
        <p:nvPr/>
      </p:nvGrpSpPr>
      <p:grpSpPr>
        <a:xfrm>
          <a:off x="0" y="0"/>
          <a:ext cx="0" cy="0"/>
          <a:chOff x="0" y="0"/>
          <a:chExt cx="0" cy="0"/>
        </a:xfrm>
      </p:grpSpPr>
      <p:pic>
        <p:nvPicPr>
          <p:cNvPr id="16" name="Picture 15" descr="Close-up of a pile of purple plums&#10;&#10;Description automatically generated">
            <a:extLst>
              <a:ext uri="{FF2B5EF4-FFF2-40B4-BE49-F238E27FC236}">
                <a16:creationId xmlns:a16="http://schemas.microsoft.com/office/drawing/2014/main" id="{063C3394-8275-DF51-CA8F-543CBCC614C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2637"/>
          <a:stretch/>
        </p:blipFill>
        <p:spPr>
          <a:xfrm>
            <a:off x="0" y="0"/>
            <a:ext cx="12192000" cy="6858000"/>
          </a:xfrm>
          <a:prstGeom prst="rect">
            <a:avLst/>
          </a:prstGeom>
        </p:spPr>
      </p:pic>
      <p:sp>
        <p:nvSpPr>
          <p:cNvPr id="10" name="Rectangle: Rounded Corners 9">
            <a:extLst>
              <a:ext uri="{FF2B5EF4-FFF2-40B4-BE49-F238E27FC236}">
                <a16:creationId xmlns:a16="http://schemas.microsoft.com/office/drawing/2014/main" id="{D09B4570-B27A-784F-6E30-8F53F88CC45A}"/>
              </a:ext>
            </a:extLst>
          </p:cNvPr>
          <p:cNvSpPr/>
          <p:nvPr/>
        </p:nvSpPr>
        <p:spPr>
          <a:xfrm>
            <a:off x="5427109" y="2869945"/>
            <a:ext cx="4778769" cy="1597226"/>
          </a:xfrm>
          <a:prstGeom prst="roundRect">
            <a:avLst>
              <a:gd name="adj" fmla="val 10000"/>
            </a:avLst>
          </a:prstGeom>
          <a:solidFill>
            <a:schemeClr val="bg1"/>
          </a:solidFill>
          <a:effectLst>
            <a:glow rad="139700">
              <a:schemeClr val="accent5">
                <a:satMod val="175000"/>
                <a:alpha val="40000"/>
              </a:schemeClr>
            </a:glow>
            <a:innerShdw blurRad="63500" dist="50800" dir="13500000">
              <a:prstClr val="black">
                <a:alpha val="50000"/>
              </a:prstClr>
            </a:innerShdw>
          </a:effectLst>
        </p:spPr>
        <p:style>
          <a:lnRef idx="0">
            <a:schemeClr val="dk1">
              <a:hueOff val="0"/>
              <a:satOff val="0"/>
              <a:lumOff val="0"/>
              <a:alphaOff val="0"/>
            </a:schemeClr>
          </a:lnRef>
          <a:fillRef idx="1">
            <a:scrgbClr r="0" g="0" b="0"/>
          </a:fillRef>
          <a:effectRef idx="2">
            <a:scrgbClr r="0" g="0" b="0"/>
          </a:effectRef>
          <a:fontRef idx="minor">
            <a:schemeClr val="dk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hueOff val="0"/>
                  <a:satOff val="0"/>
                  <a:lumOff val="0"/>
                  <a:alphaOff val="0"/>
                </a:prstClr>
              </a:solidFill>
              <a:effectLst/>
              <a:uLnTx/>
              <a:uFillTx/>
              <a:latin typeface="Aptos" panose="02110004020202020204"/>
              <a:ea typeface="+mn-ea"/>
              <a:cs typeface="+mn-cs"/>
            </a:endParaRPr>
          </a:p>
        </p:txBody>
      </p:sp>
      <p:grpSp>
        <p:nvGrpSpPr>
          <p:cNvPr id="14" name="Group 13">
            <a:extLst>
              <a:ext uri="{FF2B5EF4-FFF2-40B4-BE49-F238E27FC236}">
                <a16:creationId xmlns:a16="http://schemas.microsoft.com/office/drawing/2014/main" id="{17A034A7-167C-A9A3-C4BF-065083A48C82}"/>
              </a:ext>
            </a:extLst>
          </p:cNvPr>
          <p:cNvGrpSpPr/>
          <p:nvPr/>
        </p:nvGrpSpPr>
        <p:grpSpPr>
          <a:xfrm>
            <a:off x="408731" y="2880278"/>
            <a:ext cx="4778769" cy="1597226"/>
            <a:chOff x="272926" y="1734599"/>
            <a:chExt cx="5029200" cy="1828800"/>
          </a:xfrm>
          <a:effectLst>
            <a:glow rad="139700">
              <a:schemeClr val="accent5">
                <a:satMod val="175000"/>
                <a:alpha val="40000"/>
              </a:schemeClr>
            </a:glow>
          </a:effectLst>
        </p:grpSpPr>
        <p:sp>
          <p:nvSpPr>
            <p:cNvPr id="7" name="Rectangle: Rounded Corners 6">
              <a:extLst>
                <a:ext uri="{FF2B5EF4-FFF2-40B4-BE49-F238E27FC236}">
                  <a16:creationId xmlns:a16="http://schemas.microsoft.com/office/drawing/2014/main" id="{2705B0AC-7FD9-B060-A451-9544C7A32610}"/>
                </a:ext>
              </a:extLst>
            </p:cNvPr>
            <p:cNvSpPr/>
            <p:nvPr/>
          </p:nvSpPr>
          <p:spPr>
            <a:xfrm>
              <a:off x="272926" y="1734599"/>
              <a:ext cx="5029200" cy="1828800"/>
            </a:xfrm>
            <a:prstGeom prst="roundRect">
              <a:avLst>
                <a:gd name="adj" fmla="val 10000"/>
              </a:avLst>
            </a:prstGeom>
            <a:solidFill>
              <a:schemeClr val="bg1"/>
            </a:solidFill>
            <a:effectLst>
              <a:innerShdw blurRad="63500" dist="50800" dir="13500000">
                <a:prstClr val="black">
                  <a:alpha val="50000"/>
                </a:prstClr>
              </a:innerShdw>
            </a:effectLst>
          </p:spPr>
          <p:style>
            <a:lnRef idx="0">
              <a:schemeClr val="dk1">
                <a:hueOff val="0"/>
                <a:satOff val="0"/>
                <a:lumOff val="0"/>
                <a:alphaOff val="0"/>
              </a:schemeClr>
            </a:lnRef>
            <a:fillRef idx="1">
              <a:scrgbClr r="0" g="0" b="0"/>
            </a:fillRef>
            <a:effectRef idx="2">
              <a:scrgbClr r="0" g="0" b="0"/>
            </a:effectRef>
            <a:fontRef idx="minor">
              <a:schemeClr val="dk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hueOff val="0"/>
                    <a:satOff val="0"/>
                    <a:lumOff val="0"/>
                    <a:alphaOff val="0"/>
                  </a:prstClr>
                </a:solidFill>
                <a:effectLst/>
                <a:uLnTx/>
                <a:uFillTx/>
                <a:latin typeface="Aptos" panose="02110004020202020204"/>
                <a:ea typeface="+mn-ea"/>
                <a:cs typeface="+mn-cs"/>
              </a:endParaRPr>
            </a:p>
          </p:txBody>
        </p:sp>
        <p:pic>
          <p:nvPicPr>
            <p:cNvPr id="3" name="Picture 2">
              <a:extLst>
                <a:ext uri="{FF2B5EF4-FFF2-40B4-BE49-F238E27FC236}">
                  <a16:creationId xmlns:a16="http://schemas.microsoft.com/office/drawing/2014/main" id="{35F416BA-80D4-94CC-04D0-8595EC10CA5A}"/>
                </a:ext>
              </a:extLst>
            </p:cNvPr>
            <p:cNvPicPr>
              <a:picLocks noChangeAspect="1"/>
            </p:cNvPicPr>
            <p:nvPr/>
          </p:nvPicPr>
          <p:blipFill>
            <a:blip r:embed="rId4" cstate="screen">
              <a:extLst>
                <a:ext uri="{28A0092B-C50C-407E-A947-70E740481C1C}">
                  <a14:useLocalDpi xmlns:a14="http://schemas.microsoft.com/office/drawing/2010/main"/>
                </a:ext>
              </a:extLst>
            </a:blip>
            <a:srcRect l="3248" r="7213"/>
            <a:stretch>
              <a:fillRect/>
            </a:stretch>
          </p:blipFill>
          <p:spPr>
            <a:xfrm>
              <a:off x="525092" y="1967576"/>
              <a:ext cx="4524867" cy="1339185"/>
            </a:xfrm>
            <a:prstGeom prst="rect">
              <a:avLst/>
            </a:prstGeom>
          </p:spPr>
        </p:pic>
      </p:grpSp>
      <p:pic>
        <p:nvPicPr>
          <p:cNvPr id="4" name="Picture 3">
            <a:extLst>
              <a:ext uri="{FF2B5EF4-FFF2-40B4-BE49-F238E27FC236}">
                <a16:creationId xmlns:a16="http://schemas.microsoft.com/office/drawing/2014/main" id="{D6434408-35DE-DCFF-1249-A557E3493E7F}"/>
              </a:ext>
            </a:extLst>
          </p:cNvPr>
          <p:cNvPicPr>
            <a:picLocks noChangeAspect="1"/>
          </p:cNvPicPr>
          <p:nvPr/>
        </p:nvPicPr>
        <p:blipFill>
          <a:blip r:embed="rId5" cstate="screen">
            <a:extLst>
              <a:ext uri="{28A0092B-C50C-407E-A947-70E740481C1C}">
                <a14:useLocalDpi xmlns:a14="http://schemas.microsoft.com/office/drawing/2010/main"/>
              </a:ext>
            </a:extLst>
          </a:blip>
          <a:srcRect l="7096" r="13035"/>
          <a:stretch>
            <a:fillRect/>
          </a:stretch>
        </p:blipFill>
        <p:spPr>
          <a:xfrm>
            <a:off x="5809572" y="3047746"/>
            <a:ext cx="3713567" cy="1232138"/>
          </a:xfrm>
          <a:prstGeom prst="rect">
            <a:avLst/>
          </a:prstGeom>
        </p:spPr>
      </p:pic>
      <p:sp>
        <p:nvSpPr>
          <p:cNvPr id="9" name="Rectangle: Rounded Corners 8">
            <a:extLst>
              <a:ext uri="{FF2B5EF4-FFF2-40B4-BE49-F238E27FC236}">
                <a16:creationId xmlns:a16="http://schemas.microsoft.com/office/drawing/2014/main" id="{C164C888-97B3-A459-75A4-D3BE30BCEA48}"/>
              </a:ext>
            </a:extLst>
          </p:cNvPr>
          <p:cNvSpPr/>
          <p:nvPr/>
        </p:nvSpPr>
        <p:spPr>
          <a:xfrm>
            <a:off x="408731" y="4680980"/>
            <a:ext cx="4778769" cy="1597226"/>
          </a:xfrm>
          <a:prstGeom prst="roundRect">
            <a:avLst>
              <a:gd name="adj" fmla="val 10000"/>
            </a:avLst>
          </a:prstGeom>
          <a:solidFill>
            <a:schemeClr val="bg1"/>
          </a:solidFill>
          <a:effectLst>
            <a:glow rad="139700">
              <a:schemeClr val="accent5">
                <a:satMod val="175000"/>
                <a:alpha val="40000"/>
              </a:schemeClr>
            </a:glow>
            <a:innerShdw blurRad="63500" dist="50800" dir="13500000">
              <a:prstClr val="black">
                <a:alpha val="50000"/>
              </a:prstClr>
            </a:innerShdw>
          </a:effectLst>
        </p:spPr>
        <p:style>
          <a:lnRef idx="0">
            <a:schemeClr val="dk1">
              <a:hueOff val="0"/>
              <a:satOff val="0"/>
              <a:lumOff val="0"/>
              <a:alphaOff val="0"/>
            </a:schemeClr>
          </a:lnRef>
          <a:fillRef idx="1">
            <a:scrgbClr r="0" g="0" b="0"/>
          </a:fillRef>
          <a:effectRef idx="2">
            <a:scrgbClr r="0" g="0" b="0"/>
          </a:effectRef>
          <a:fontRef idx="minor">
            <a:schemeClr val="dk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hueOff val="0"/>
                  <a:satOff val="0"/>
                  <a:lumOff val="0"/>
                  <a:alphaOff val="0"/>
                </a:prstClr>
              </a:solidFill>
              <a:effectLst/>
              <a:uLnTx/>
              <a:uFillTx/>
              <a:latin typeface="Aptos" panose="02110004020202020204"/>
              <a:ea typeface="+mn-ea"/>
              <a:cs typeface="+mn-cs"/>
            </a:endParaRPr>
          </a:p>
        </p:txBody>
      </p:sp>
      <p:grpSp>
        <p:nvGrpSpPr>
          <p:cNvPr id="13" name="Group 12">
            <a:extLst>
              <a:ext uri="{FF2B5EF4-FFF2-40B4-BE49-F238E27FC236}">
                <a16:creationId xmlns:a16="http://schemas.microsoft.com/office/drawing/2014/main" id="{5CEF802A-ABD8-CE91-01DF-62AD2F50BD6E}"/>
              </a:ext>
            </a:extLst>
          </p:cNvPr>
          <p:cNvGrpSpPr/>
          <p:nvPr/>
        </p:nvGrpSpPr>
        <p:grpSpPr>
          <a:xfrm>
            <a:off x="648340" y="4872783"/>
            <a:ext cx="4121871" cy="1335348"/>
            <a:chOff x="1263191" y="3933184"/>
            <a:chExt cx="4337877" cy="1528954"/>
          </a:xfrm>
        </p:grpSpPr>
        <p:pic>
          <p:nvPicPr>
            <p:cNvPr id="5" name="Picture 4">
              <a:extLst>
                <a:ext uri="{FF2B5EF4-FFF2-40B4-BE49-F238E27FC236}">
                  <a16:creationId xmlns:a16="http://schemas.microsoft.com/office/drawing/2014/main" id="{E70A7CAF-CA81-A7DF-EB90-BFE14063B9C8}"/>
                </a:ext>
              </a:extLst>
            </p:cNvPr>
            <p:cNvPicPr>
              <a:picLocks noChangeAspect="1"/>
            </p:cNvPicPr>
            <p:nvPr/>
          </p:nvPicPr>
          <p:blipFill>
            <a:blip r:embed="rId6" cstate="screen">
              <a:extLst>
                <a:ext uri="{28A0092B-C50C-407E-A947-70E740481C1C}">
                  <a14:useLocalDpi xmlns:a14="http://schemas.microsoft.com/office/drawing/2010/main"/>
                </a:ext>
              </a:extLst>
            </a:blip>
            <a:srcRect r="7546"/>
            <a:stretch>
              <a:fillRect/>
            </a:stretch>
          </p:blipFill>
          <p:spPr>
            <a:xfrm>
              <a:off x="1263191" y="3952038"/>
              <a:ext cx="4255093" cy="1510100"/>
            </a:xfrm>
            <a:prstGeom prst="rect">
              <a:avLst/>
            </a:prstGeom>
          </p:spPr>
        </p:pic>
        <p:sp>
          <p:nvSpPr>
            <p:cNvPr id="12" name="Rectangle 11">
              <a:extLst>
                <a:ext uri="{FF2B5EF4-FFF2-40B4-BE49-F238E27FC236}">
                  <a16:creationId xmlns:a16="http://schemas.microsoft.com/office/drawing/2014/main" id="{54D35668-69D1-656F-0186-1CB54AF9BB2A}"/>
                </a:ext>
              </a:extLst>
            </p:cNvPr>
            <p:cNvSpPr/>
            <p:nvPr/>
          </p:nvSpPr>
          <p:spPr>
            <a:xfrm>
              <a:off x="5288437" y="3933184"/>
              <a:ext cx="312631" cy="4314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15" name="Oval 14">
            <a:extLst>
              <a:ext uri="{FF2B5EF4-FFF2-40B4-BE49-F238E27FC236}">
                <a16:creationId xmlns:a16="http://schemas.microsoft.com/office/drawing/2014/main" id="{261D833F-7CBD-7F85-BE54-C78057D51D4D}"/>
              </a:ext>
            </a:extLst>
          </p:cNvPr>
          <p:cNvSpPr/>
          <p:nvPr/>
        </p:nvSpPr>
        <p:spPr>
          <a:xfrm>
            <a:off x="10261727" y="2782376"/>
            <a:ext cx="1800000" cy="1800000"/>
          </a:xfrm>
          <a:prstGeom prst="ellipse">
            <a:avLst/>
          </a:prstGeom>
          <a:solidFill>
            <a:srgbClr val="6E4791"/>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Widely known as brain food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Oval 17">
            <a:extLst>
              <a:ext uri="{FF2B5EF4-FFF2-40B4-BE49-F238E27FC236}">
                <a16:creationId xmlns:a16="http://schemas.microsoft.com/office/drawing/2014/main" id="{8D9D6EED-A609-E7C0-CFE9-3E09468F37F6}"/>
              </a:ext>
            </a:extLst>
          </p:cNvPr>
          <p:cNvSpPr/>
          <p:nvPr/>
        </p:nvSpPr>
        <p:spPr>
          <a:xfrm>
            <a:off x="10305569" y="4619160"/>
            <a:ext cx="1800000" cy="1800000"/>
          </a:xfrm>
          <a:prstGeom prst="ellipse">
            <a:avLst/>
          </a:prstGeom>
          <a:solidFill>
            <a:srgbClr val="665EAB"/>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Proven mode of action</a:t>
            </a:r>
          </a:p>
        </p:txBody>
      </p:sp>
      <p:sp>
        <p:nvSpPr>
          <p:cNvPr id="24" name="TextBox 10">
            <a:extLst>
              <a:ext uri="{FF2B5EF4-FFF2-40B4-BE49-F238E27FC236}">
                <a16:creationId xmlns:a16="http://schemas.microsoft.com/office/drawing/2014/main" id="{8525D216-83A2-2316-E24E-DE343EF92159}"/>
              </a:ext>
            </a:extLst>
          </p:cNvPr>
          <p:cNvSpPr txBox="1"/>
          <p:nvPr/>
        </p:nvSpPr>
        <p:spPr>
          <a:xfrm>
            <a:off x="648340" y="1245017"/>
            <a:ext cx="6857360" cy="902106"/>
          </a:xfrm>
          <a:prstGeom prst="rect">
            <a:avLst/>
          </a:prstGeom>
          <a:noFill/>
        </p:spPr>
        <p:txBody>
          <a:bodyPr wrap="square" lIns="0" tIns="0" rIns="0" bIns="0" rtlCol="0" anchor="t">
            <a:spAutoFit/>
          </a:bodyPr>
          <a:lstStyle/>
          <a:p>
            <a:pPr marL="0" marR="0" lvl="0" indent="0" algn="l" defTabSz="609630" rtl="0" eaLnBrk="1" fontAlgn="auto" latinLnBrk="0" hangingPunct="1">
              <a:lnSpc>
                <a:spcPts val="4983"/>
              </a:lnSpc>
              <a:spcBef>
                <a:spcPts val="0"/>
              </a:spcBef>
              <a:spcAft>
                <a:spcPts val="0"/>
              </a:spcAft>
              <a:buClrTx/>
              <a:buSzTx/>
              <a:buFontTx/>
              <a:buNone/>
              <a:tabLst/>
              <a:defRPr/>
            </a:pPr>
            <a:r>
              <a:rPr kumimoji="0" lang="en-US" sz="13800" b="1" i="0" u="none" strike="noStrike" kern="1200" cap="none" spc="0" normalizeH="0" baseline="0" noProof="0">
                <a:ln>
                  <a:noFill/>
                </a:ln>
                <a:solidFill>
                  <a:prstClr val="white"/>
                </a:solidFill>
                <a:effectLst/>
                <a:uLnTx/>
                <a:uFillTx/>
                <a:latin typeface="Built Titling Sb" panose="020B0206030202080204" pitchFamily="34" charset="77"/>
                <a:ea typeface="Open Sans"/>
                <a:cs typeface="Open Sans"/>
              </a:rPr>
              <a:t>25+ </a:t>
            </a:r>
            <a:r>
              <a:rPr kumimoji="0" lang="en-US" sz="6000" b="1" i="0" u="none" strike="noStrike" kern="1200" cap="none" spc="0" normalizeH="0" baseline="0" noProof="0">
                <a:ln>
                  <a:noFill/>
                </a:ln>
                <a:solidFill>
                  <a:prstClr val="white"/>
                </a:solidFill>
                <a:effectLst/>
                <a:uLnTx/>
                <a:uFillTx/>
                <a:latin typeface="Built Titling Sb" panose="020B0206030202080204" pitchFamily="34" charset="77"/>
                <a:ea typeface="Open Sans"/>
                <a:cs typeface="Open Sans"/>
              </a:rPr>
              <a:t>Human Clinicals </a:t>
            </a:r>
          </a:p>
        </p:txBody>
      </p:sp>
      <p:sp>
        <p:nvSpPr>
          <p:cNvPr id="29" name="Rectangle: Rounded Corners 28">
            <a:extLst>
              <a:ext uri="{FF2B5EF4-FFF2-40B4-BE49-F238E27FC236}">
                <a16:creationId xmlns:a16="http://schemas.microsoft.com/office/drawing/2014/main" id="{2774E9E6-A69B-8759-C063-B059A31784EF}"/>
              </a:ext>
            </a:extLst>
          </p:cNvPr>
          <p:cNvSpPr/>
          <p:nvPr/>
        </p:nvSpPr>
        <p:spPr>
          <a:xfrm>
            <a:off x="5394745" y="4736193"/>
            <a:ext cx="4778769" cy="1597226"/>
          </a:xfrm>
          <a:prstGeom prst="roundRect">
            <a:avLst>
              <a:gd name="adj" fmla="val 10000"/>
            </a:avLst>
          </a:prstGeom>
          <a:solidFill>
            <a:schemeClr val="bg1"/>
          </a:solidFill>
          <a:effectLst>
            <a:glow rad="139700">
              <a:schemeClr val="accent5">
                <a:satMod val="175000"/>
                <a:alpha val="40000"/>
              </a:schemeClr>
            </a:glow>
            <a:innerShdw blurRad="63500" dist="50800" dir="13500000">
              <a:prstClr val="black">
                <a:alpha val="50000"/>
              </a:prstClr>
            </a:innerShdw>
          </a:effectLst>
        </p:spPr>
        <p:style>
          <a:lnRef idx="0">
            <a:schemeClr val="dk1">
              <a:hueOff val="0"/>
              <a:satOff val="0"/>
              <a:lumOff val="0"/>
              <a:alphaOff val="0"/>
            </a:schemeClr>
          </a:lnRef>
          <a:fillRef idx="1">
            <a:scrgbClr r="0" g="0" b="0"/>
          </a:fillRef>
          <a:effectRef idx="2">
            <a:scrgbClr r="0" g="0" b="0"/>
          </a:effectRef>
          <a:fontRef idx="minor">
            <a:schemeClr val="dk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hueOff val="0"/>
                  <a:satOff val="0"/>
                  <a:lumOff val="0"/>
                  <a:alphaOff val="0"/>
                </a:prstClr>
              </a:solidFill>
              <a:effectLst/>
              <a:uLnTx/>
              <a:uFillTx/>
              <a:latin typeface="Aptos" panose="02110004020202020204"/>
              <a:ea typeface="+mn-ea"/>
              <a:cs typeface="+mn-cs"/>
            </a:endParaRPr>
          </a:p>
        </p:txBody>
      </p:sp>
      <p:pic>
        <p:nvPicPr>
          <p:cNvPr id="30" name="Picture 29">
            <a:extLst>
              <a:ext uri="{FF2B5EF4-FFF2-40B4-BE49-F238E27FC236}">
                <a16:creationId xmlns:a16="http://schemas.microsoft.com/office/drawing/2014/main" id="{82325DA5-5DFA-0707-712F-52B69E72C5C8}"/>
              </a:ext>
            </a:extLst>
          </p:cNvPr>
          <p:cNvPicPr>
            <a:picLocks noChangeAspect="1"/>
          </p:cNvPicPr>
          <p:nvPr/>
        </p:nvPicPr>
        <p:blipFill>
          <a:blip r:embed="rId7" cstate="screen">
            <a:extLst>
              <a:ext uri="{28A0092B-C50C-407E-A947-70E740481C1C}">
                <a14:useLocalDpi xmlns:a14="http://schemas.microsoft.com/office/drawing/2010/main"/>
              </a:ext>
            </a:extLst>
          </a:blip>
          <a:srcRect t="6624" r="9412"/>
          <a:stretch>
            <a:fillRect/>
          </a:stretch>
        </p:blipFill>
        <p:spPr>
          <a:xfrm>
            <a:off x="5806921" y="4889250"/>
            <a:ext cx="3511569" cy="1364028"/>
          </a:xfrm>
          <a:prstGeom prst="rect">
            <a:avLst/>
          </a:prstGeom>
        </p:spPr>
      </p:pic>
      <p:sp>
        <p:nvSpPr>
          <p:cNvPr id="17" name="TextBox 10">
            <a:extLst>
              <a:ext uri="{FF2B5EF4-FFF2-40B4-BE49-F238E27FC236}">
                <a16:creationId xmlns:a16="http://schemas.microsoft.com/office/drawing/2014/main" id="{0853FDB6-B8AE-103D-5499-4EECBC7D9F33}"/>
              </a:ext>
            </a:extLst>
          </p:cNvPr>
          <p:cNvSpPr txBox="1"/>
          <p:nvPr/>
        </p:nvSpPr>
        <p:spPr>
          <a:xfrm>
            <a:off x="8052921" y="49978"/>
            <a:ext cx="3490739" cy="2769989"/>
          </a:xfrm>
          <a:prstGeom prst="rect">
            <a:avLst/>
          </a:prstGeom>
          <a:noFill/>
        </p:spPr>
        <p:txBody>
          <a:bodyPr wrap="square" lIns="0" tIns="0" rIns="0" bIns="0" rtlCol="0" anchor="t">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mood memory focus</a:t>
            </a:r>
            <a:endParaRPr kumimoji="0" lang="en-US" sz="6000" b="1" i="1"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spTree>
    <p:extLst>
      <p:ext uri="{BB962C8B-B14F-4D97-AF65-F5344CB8AC3E}">
        <p14:creationId xmlns:p14="http://schemas.microsoft.com/office/powerpoint/2010/main" val="1967079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25DB6-D624-DB47-072E-E9CDB55576B8}"/>
            </a:ext>
          </a:extLst>
        </p:cNvPr>
        <p:cNvGrpSpPr/>
        <p:nvPr/>
      </p:nvGrpSpPr>
      <p:grpSpPr>
        <a:xfrm>
          <a:off x="0" y="0"/>
          <a:ext cx="0" cy="0"/>
          <a:chOff x="0" y="0"/>
          <a:chExt cx="0" cy="0"/>
        </a:xfrm>
      </p:grpSpPr>
      <p:sp>
        <p:nvSpPr>
          <p:cNvPr id="15" name="TextBox 15">
            <a:extLst>
              <a:ext uri="{FF2B5EF4-FFF2-40B4-BE49-F238E27FC236}">
                <a16:creationId xmlns:a16="http://schemas.microsoft.com/office/drawing/2014/main" id="{68CFFDF7-A5C8-49FD-EF3C-226F054A7104}"/>
              </a:ext>
            </a:extLst>
          </p:cNvPr>
          <p:cNvSpPr txBox="1"/>
          <p:nvPr/>
        </p:nvSpPr>
        <p:spPr>
          <a:xfrm>
            <a:off x="794749" y="4066111"/>
            <a:ext cx="4547238" cy="192360"/>
          </a:xfrm>
          <a:prstGeom prst="rect">
            <a:avLst/>
          </a:prstGeom>
        </p:spPr>
        <p:txBody>
          <a:bodyPr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rPr>
              <a:t>Restores serotonin and dopamine levels </a:t>
            </a:r>
          </a:p>
        </p:txBody>
      </p:sp>
      <p:sp>
        <p:nvSpPr>
          <p:cNvPr id="16" name="TextBox 16">
            <a:extLst>
              <a:ext uri="{FF2B5EF4-FFF2-40B4-BE49-F238E27FC236}">
                <a16:creationId xmlns:a16="http://schemas.microsoft.com/office/drawing/2014/main" id="{2803CEB0-BDE3-49B0-0AF0-6E0339D40AD6}"/>
              </a:ext>
            </a:extLst>
          </p:cNvPr>
          <p:cNvSpPr txBox="1"/>
          <p:nvPr/>
        </p:nvSpPr>
        <p:spPr>
          <a:xfrm>
            <a:off x="507485" y="3768678"/>
            <a:ext cx="4547238" cy="275204"/>
          </a:xfrm>
          <a:prstGeom prst="rect">
            <a:avLst/>
          </a:prstGeom>
        </p:spPr>
        <p:txBody>
          <a:bodyPr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65EAB"/>
                </a:solidFill>
                <a:effectLst/>
                <a:uLnTx/>
                <a:uFillTx/>
                <a:latin typeface="Built Titling Sb" panose="020B0706030202080204" pitchFamily="34" charset="0"/>
                <a:ea typeface="Source Sans Pro Bold"/>
                <a:cs typeface="Source Sans Pro Bold"/>
                <a:sym typeface="Source Sans Pro Bold"/>
              </a:rPr>
              <a:t>MAO-B enzyme inhibition</a:t>
            </a:r>
          </a:p>
        </p:txBody>
      </p:sp>
      <p:sp>
        <p:nvSpPr>
          <p:cNvPr id="31" name="TextBox 15">
            <a:extLst>
              <a:ext uri="{FF2B5EF4-FFF2-40B4-BE49-F238E27FC236}">
                <a16:creationId xmlns:a16="http://schemas.microsoft.com/office/drawing/2014/main" id="{68EEF43A-B1A5-6964-98D4-898D080D9D68}"/>
              </a:ext>
            </a:extLst>
          </p:cNvPr>
          <p:cNvSpPr txBox="1"/>
          <p:nvPr/>
        </p:nvSpPr>
        <p:spPr>
          <a:xfrm>
            <a:off x="786204" y="4896231"/>
            <a:ext cx="6564244" cy="192360"/>
          </a:xfrm>
          <a:prstGeom prst="rect">
            <a:avLst/>
          </a:prstGeom>
        </p:spPr>
        <p:txBody>
          <a:bodyPr wrap="square"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mn-ea"/>
                <a:cs typeface="+mn-cs"/>
              </a:rPr>
              <a:t>Better neural connectivity and reduced neurotoxic waste</a:t>
            </a:r>
            <a:endPar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endParaRPr>
          </a:p>
        </p:txBody>
      </p:sp>
      <p:sp>
        <p:nvSpPr>
          <p:cNvPr id="32" name="TextBox 16">
            <a:extLst>
              <a:ext uri="{FF2B5EF4-FFF2-40B4-BE49-F238E27FC236}">
                <a16:creationId xmlns:a16="http://schemas.microsoft.com/office/drawing/2014/main" id="{28A71E8E-0565-FD12-9C3F-2B7953C08ADF}"/>
              </a:ext>
            </a:extLst>
          </p:cNvPr>
          <p:cNvSpPr txBox="1"/>
          <p:nvPr/>
        </p:nvSpPr>
        <p:spPr>
          <a:xfrm>
            <a:off x="498459" y="4588465"/>
            <a:ext cx="4547238" cy="275204"/>
          </a:xfrm>
          <a:prstGeom prst="rect">
            <a:avLst/>
          </a:prstGeom>
        </p:spPr>
        <p:txBody>
          <a:bodyPr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75EAA"/>
                </a:solidFill>
                <a:effectLst/>
                <a:uLnTx/>
                <a:uFillTx/>
                <a:latin typeface="Built Titling Sb" panose="020B0706030202080204" pitchFamily="34" charset="0"/>
                <a:ea typeface="Source Sans Pro Bold"/>
                <a:cs typeface="Source Sans Pro Bold"/>
                <a:sym typeface="Source Sans Pro Bold"/>
              </a:rPr>
              <a:t>Improves cerebral blood flow</a:t>
            </a:r>
          </a:p>
        </p:txBody>
      </p:sp>
      <p:sp>
        <p:nvSpPr>
          <p:cNvPr id="34" name="TextBox 16">
            <a:extLst>
              <a:ext uri="{FF2B5EF4-FFF2-40B4-BE49-F238E27FC236}">
                <a16:creationId xmlns:a16="http://schemas.microsoft.com/office/drawing/2014/main" id="{3DF843D0-9554-5BD4-2A80-0A8AE4A80BA9}"/>
              </a:ext>
            </a:extLst>
          </p:cNvPr>
          <p:cNvSpPr txBox="1"/>
          <p:nvPr/>
        </p:nvSpPr>
        <p:spPr>
          <a:xfrm>
            <a:off x="507485" y="5493263"/>
            <a:ext cx="5476834" cy="275204"/>
          </a:xfrm>
          <a:prstGeom prst="rect">
            <a:avLst/>
          </a:prstGeom>
        </p:spPr>
        <p:txBody>
          <a:bodyPr wrap="square"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65EAB"/>
                </a:solidFill>
                <a:effectLst/>
                <a:uLnTx/>
                <a:uFillTx/>
                <a:latin typeface="Built Titling Sb" panose="020B0706030202080204" pitchFamily="34" charset="0"/>
                <a:ea typeface="Source Sans Pro Bold"/>
                <a:cs typeface="Source Sans Pro Bold"/>
                <a:sym typeface="Source Sans Pro Bold"/>
              </a:rPr>
              <a:t>Reduces oxidative stress and inflammation</a:t>
            </a:r>
          </a:p>
        </p:txBody>
      </p:sp>
      <p:sp>
        <p:nvSpPr>
          <p:cNvPr id="44" name="TextBox 8">
            <a:extLst>
              <a:ext uri="{FF2B5EF4-FFF2-40B4-BE49-F238E27FC236}">
                <a16:creationId xmlns:a16="http://schemas.microsoft.com/office/drawing/2014/main" id="{B25700FC-1E07-2136-5E2A-261192A4F6DF}"/>
              </a:ext>
            </a:extLst>
          </p:cNvPr>
          <p:cNvSpPr txBox="1"/>
          <p:nvPr/>
        </p:nvSpPr>
        <p:spPr>
          <a:xfrm>
            <a:off x="641325" y="2933002"/>
            <a:ext cx="9401324" cy="700641"/>
          </a:xfrm>
          <a:prstGeom prst="rect">
            <a:avLst/>
          </a:prstGeom>
        </p:spPr>
        <p:txBody>
          <a:bodyPr wrap="square" lIns="0" tIns="0" rIns="0" bIns="0" rtlCol="0" anchor="t">
            <a:spAutoFit/>
          </a:bodyPr>
          <a:lstStyle/>
          <a:p>
            <a:pPr marL="0" marR="0" lvl="0" indent="0" algn="l" defTabSz="609630" rtl="0" eaLnBrk="1" fontAlgn="auto" latinLnBrk="0" hangingPunct="1">
              <a:lnSpc>
                <a:spcPts val="4983"/>
              </a:lnSpc>
              <a:spcBef>
                <a:spcPts val="0"/>
              </a:spcBef>
              <a:spcAft>
                <a:spcPts val="0"/>
              </a:spcAft>
              <a:buClrTx/>
              <a:buSzTx/>
              <a:buFontTx/>
              <a:buNone/>
              <a:tabLst/>
              <a:defRPr/>
            </a:pP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Open Sans"/>
                <a:cs typeface="Open Sans"/>
              </a:rPr>
              <a:t>WORKS BY Targeting</a:t>
            </a: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n-ea"/>
                <a:cs typeface="+mn-cs"/>
              </a:rPr>
              <a:t> </a:t>
            </a:r>
            <a:r>
              <a:rPr kumimoji="0" lang="en-US" sz="7200" b="1" i="0" u="none" strike="noStrike" kern="1200" cap="none" spc="0" normalizeH="0" baseline="0" noProof="0">
                <a:ln>
                  <a:noFill/>
                </a:ln>
                <a:solidFill>
                  <a:srgbClr val="665EAB"/>
                </a:solidFill>
                <a:effectLst/>
                <a:uLnTx/>
                <a:uFillTx/>
                <a:latin typeface="Built Titling Sb" panose="020B0706030202080204" pitchFamily="34" charset="0"/>
                <a:ea typeface="+mn-ea"/>
                <a:cs typeface="+mn-cs"/>
              </a:rPr>
              <a:t>3 </a:t>
            </a: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n-ea"/>
                <a:cs typeface="+mn-cs"/>
              </a:rPr>
              <a:t>Key Pathways:</a:t>
            </a:r>
          </a:p>
        </p:txBody>
      </p:sp>
      <p:pic>
        <p:nvPicPr>
          <p:cNvPr id="3" name="Picture 2">
            <a:extLst>
              <a:ext uri="{FF2B5EF4-FFF2-40B4-BE49-F238E27FC236}">
                <a16:creationId xmlns:a16="http://schemas.microsoft.com/office/drawing/2014/main" id="{E805C9C2-9894-8FAE-B531-C0100A5046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42719" y="194289"/>
            <a:ext cx="1138093" cy="206661"/>
          </a:xfrm>
          <a:prstGeom prst="rect">
            <a:avLst/>
          </a:prstGeom>
        </p:spPr>
      </p:pic>
      <p:sp>
        <p:nvSpPr>
          <p:cNvPr id="6" name="TextBox 15">
            <a:extLst>
              <a:ext uri="{FF2B5EF4-FFF2-40B4-BE49-F238E27FC236}">
                <a16:creationId xmlns:a16="http://schemas.microsoft.com/office/drawing/2014/main" id="{58968200-FA43-0E6E-43ED-9044705EB75F}"/>
              </a:ext>
            </a:extLst>
          </p:cNvPr>
          <p:cNvSpPr txBox="1"/>
          <p:nvPr/>
        </p:nvSpPr>
        <p:spPr>
          <a:xfrm>
            <a:off x="794749" y="6206073"/>
            <a:ext cx="4547238" cy="192360"/>
          </a:xfrm>
          <a:prstGeom prst="rect">
            <a:avLst/>
          </a:prstGeom>
        </p:spPr>
        <p:txBody>
          <a:bodyPr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rPr>
              <a:t>Long-term neuroprotection</a:t>
            </a:r>
          </a:p>
        </p:txBody>
      </p:sp>
      <p:pic>
        <p:nvPicPr>
          <p:cNvPr id="7" name="Picture 6">
            <a:extLst>
              <a:ext uri="{FF2B5EF4-FFF2-40B4-BE49-F238E27FC236}">
                <a16:creationId xmlns:a16="http://schemas.microsoft.com/office/drawing/2014/main" id="{E1C598B9-A8D1-1287-A26B-11C7F1AF30BC}"/>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192128"/>
            <a:ext cx="12192000" cy="2737562"/>
          </a:xfrm>
          <a:prstGeom prst="rect">
            <a:avLst/>
          </a:prstGeom>
        </p:spPr>
      </p:pic>
      <p:sp>
        <p:nvSpPr>
          <p:cNvPr id="12" name="Rectangle 11">
            <a:extLst>
              <a:ext uri="{FF2B5EF4-FFF2-40B4-BE49-F238E27FC236}">
                <a16:creationId xmlns:a16="http://schemas.microsoft.com/office/drawing/2014/main" id="{2FAF6F1E-3DCA-0954-C27F-BA2622689E6B}"/>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7853FE11-F874-FCBF-F77E-F0DD861EBA5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80648" y="2767804"/>
            <a:ext cx="4181152" cy="3467896"/>
          </a:xfrm>
          <a:prstGeom prst="rect">
            <a:avLst/>
          </a:prstGeom>
        </p:spPr>
      </p:pic>
    </p:spTree>
    <p:extLst>
      <p:ext uri="{BB962C8B-B14F-4D97-AF65-F5344CB8AC3E}">
        <p14:creationId xmlns:p14="http://schemas.microsoft.com/office/powerpoint/2010/main" val="4075351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8E098-F9CD-4E2B-C518-95D4E4F8BD4D}"/>
            </a:ext>
          </a:extLst>
        </p:cNvPr>
        <p:cNvGrpSpPr/>
        <p:nvPr/>
      </p:nvGrpSpPr>
      <p:grpSpPr>
        <a:xfrm>
          <a:off x="0" y="0"/>
          <a:ext cx="0" cy="0"/>
          <a:chOff x="0" y="0"/>
          <a:chExt cx="0" cy="0"/>
        </a:xfrm>
      </p:grpSpPr>
      <p:pic>
        <p:nvPicPr>
          <p:cNvPr id="12" name="Picture 11" descr="A person sitting at a desk with stationery&#10;&#10;Description automatically generated">
            <a:extLst>
              <a:ext uri="{FF2B5EF4-FFF2-40B4-BE49-F238E27FC236}">
                <a16:creationId xmlns:a16="http://schemas.microsoft.com/office/drawing/2014/main" id="{FE6BC52D-7055-DB4A-4AB7-1C094A4AB6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422" y="-361762"/>
            <a:ext cx="7195964" cy="7219762"/>
          </a:xfrm>
          <a:prstGeom prst="rect">
            <a:avLst/>
          </a:prstGeom>
        </p:spPr>
      </p:pic>
      <p:sp>
        <p:nvSpPr>
          <p:cNvPr id="4" name="TextBox 3">
            <a:extLst>
              <a:ext uri="{FF2B5EF4-FFF2-40B4-BE49-F238E27FC236}">
                <a16:creationId xmlns:a16="http://schemas.microsoft.com/office/drawing/2014/main" id="{F3D53346-B62B-098B-DC8B-AD4AC8BB5ED9}"/>
              </a:ext>
            </a:extLst>
          </p:cNvPr>
          <p:cNvSpPr txBox="1"/>
          <p:nvPr/>
        </p:nvSpPr>
        <p:spPr>
          <a:xfrm>
            <a:off x="7524318" y="165920"/>
            <a:ext cx="466768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Gotham-Book"/>
                <a:ea typeface="+mn-ea"/>
                <a:cs typeface="+mn-cs"/>
              </a:rPr>
              <a:t>MAO-B rises with age contributing to cognitive decline in an aging population</a:t>
            </a:r>
            <a:r>
              <a:rPr kumimoji="0" lang="en-US" sz="1800" b="0" i="0" u="none" strike="noStrike" kern="1200" cap="none" spc="0" normalizeH="0" baseline="30000" noProof="0">
                <a:ln>
                  <a:noFill/>
                </a:ln>
                <a:solidFill>
                  <a:prstClr val="black"/>
                </a:solidFill>
                <a:effectLst/>
                <a:uLnTx/>
                <a:uFillTx/>
                <a:latin typeface="Gotham-Book"/>
                <a:ea typeface="+mn-ea"/>
                <a:cs typeface="+mn-cs"/>
              </a:rPr>
              <a:t>1.</a:t>
            </a:r>
            <a:endParaRPr kumimoji="0" lang="en-NZ" sz="1800" b="0" i="0" u="none" strike="noStrike" kern="1200" cap="none" spc="0" normalizeH="0" baseline="0" noProof="0">
              <a:ln>
                <a:noFill/>
              </a:ln>
              <a:solidFill>
                <a:prstClr val="black"/>
              </a:solidFill>
              <a:effectLst/>
              <a:uLnTx/>
              <a:uFillTx/>
              <a:latin typeface="Gotham-Book"/>
              <a:ea typeface="+mn-ea"/>
              <a:cs typeface="+mn-cs"/>
            </a:endParaRPr>
          </a:p>
        </p:txBody>
      </p:sp>
      <p:sp>
        <p:nvSpPr>
          <p:cNvPr id="11" name="TextBox 10">
            <a:extLst>
              <a:ext uri="{FF2B5EF4-FFF2-40B4-BE49-F238E27FC236}">
                <a16:creationId xmlns:a16="http://schemas.microsoft.com/office/drawing/2014/main" id="{5596271F-D7E5-24D9-9674-0AB7DDE03414}"/>
              </a:ext>
            </a:extLst>
          </p:cNvPr>
          <p:cNvSpPr txBox="1"/>
          <p:nvPr/>
        </p:nvSpPr>
        <p:spPr>
          <a:xfrm>
            <a:off x="258936" y="165920"/>
            <a:ext cx="4008264" cy="2492990"/>
          </a:xfrm>
          <a:prstGeom prst="rect">
            <a:avLst/>
          </a:prstGeom>
          <a:noFill/>
        </p:spPr>
        <p:txBody>
          <a:bodyPr wrap="square" lIns="0" tIns="0" rIns="0" bIns="0" rtlCol="0" anchor="t">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NZ" sz="5400" b="1" i="0" u="none" strike="noStrike" kern="1200" cap="none" spc="0" normalizeH="0" baseline="0" noProof="0">
                <a:ln>
                  <a:noFill/>
                </a:ln>
                <a:solidFill>
                  <a:srgbClr val="675EAA"/>
                </a:solidFill>
                <a:effectLst/>
                <a:uLnTx/>
                <a:uFillTx/>
                <a:latin typeface="Built Titling Sb" panose="020B0706030202080204" pitchFamily="34" charset="0"/>
                <a:ea typeface="Roboto Bold" panose="020B0604020202020204" charset="0"/>
                <a:cs typeface="+mn-cs"/>
              </a:rPr>
              <a:t>Age</a:t>
            </a:r>
          </a:p>
          <a:p>
            <a:pPr marL="0" marR="0" lvl="0" indent="0" algn="l" defTabSz="609630" rtl="0" eaLnBrk="1" fontAlgn="auto" latinLnBrk="0" hangingPunct="1">
              <a:lnSpc>
                <a:spcPct val="100000"/>
              </a:lnSpc>
              <a:spcBef>
                <a:spcPts val="0"/>
              </a:spcBef>
              <a:spcAft>
                <a:spcPts val="0"/>
              </a:spcAft>
              <a:buClrTx/>
              <a:buSzTx/>
              <a:buFontTx/>
              <a:buNone/>
              <a:tabLst/>
              <a:defRPr/>
            </a:pPr>
            <a:r>
              <a:rPr kumimoji="0" lang="en-NZ" sz="5400" b="1" i="0" u="none" strike="noStrike" kern="1200" cap="none" spc="0" normalizeH="0" baseline="0" noProof="0">
                <a:ln>
                  <a:noFill/>
                </a:ln>
                <a:solidFill>
                  <a:srgbClr val="675EAA"/>
                </a:solidFill>
                <a:effectLst/>
                <a:uLnTx/>
                <a:uFillTx/>
                <a:latin typeface="Built Titling Sb" panose="020B0706030202080204" pitchFamily="34" charset="0"/>
                <a:ea typeface="Roboto Bold" panose="020B0604020202020204" charset="0"/>
                <a:cs typeface="+mn-cs"/>
              </a:rPr>
              <a:t>Stress</a:t>
            </a:r>
          </a:p>
          <a:p>
            <a:pPr marL="0" marR="0" lvl="0" indent="0" algn="l" defTabSz="609630" rtl="0" eaLnBrk="1" fontAlgn="auto" latinLnBrk="0" hangingPunct="1">
              <a:lnSpc>
                <a:spcPct val="100000"/>
              </a:lnSpc>
              <a:spcBef>
                <a:spcPts val="0"/>
              </a:spcBef>
              <a:spcAft>
                <a:spcPts val="0"/>
              </a:spcAft>
              <a:buClrTx/>
              <a:buSzTx/>
              <a:buFontTx/>
              <a:buNone/>
              <a:tabLst/>
              <a:defRPr/>
            </a:pPr>
            <a:r>
              <a:rPr kumimoji="0" lang="en-NZ" sz="5400" b="1" i="0" u="none" strike="noStrike" kern="1200" cap="none" spc="0" normalizeH="0" baseline="0" noProof="0">
                <a:ln>
                  <a:noFill/>
                </a:ln>
                <a:solidFill>
                  <a:srgbClr val="675EAA"/>
                </a:solidFill>
                <a:effectLst/>
                <a:uLnTx/>
                <a:uFillTx/>
                <a:latin typeface="Built Titling Sb" panose="020B0706030202080204" pitchFamily="34" charset="0"/>
                <a:ea typeface="Roboto Bold" panose="020B0604020202020204" charset="0"/>
                <a:cs typeface="+mn-cs"/>
              </a:rPr>
              <a:t>Hormonal shifts </a:t>
            </a:r>
            <a:endParaRPr kumimoji="0" lang="en-US" sz="5400" b="1" i="0" u="none" strike="noStrike" kern="1200" cap="none" spc="0" normalizeH="0" baseline="0" noProof="0">
              <a:ln>
                <a:noFill/>
              </a:ln>
              <a:solidFill>
                <a:srgbClr val="675EAA"/>
              </a:solidFill>
              <a:effectLst/>
              <a:uLnTx/>
              <a:uFillTx/>
              <a:latin typeface="Built Titling Sb" panose="020B0706030202080204" pitchFamily="34" charset="0"/>
              <a:ea typeface="+mn-ea"/>
              <a:cs typeface="+mn-cs"/>
            </a:endParaRPr>
          </a:p>
        </p:txBody>
      </p:sp>
      <p:pic>
        <p:nvPicPr>
          <p:cNvPr id="30" name="Picture 3">
            <a:extLst>
              <a:ext uri="{FF2B5EF4-FFF2-40B4-BE49-F238E27FC236}">
                <a16:creationId xmlns:a16="http://schemas.microsoft.com/office/drawing/2014/main" id="{CE33C6D3-4A1B-E86D-AF10-DFC1F7F138FC}"/>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1399" r="2604" b="1"/>
          <a:stretch>
            <a:fillRect/>
          </a:stretch>
        </p:blipFill>
        <p:spPr bwMode="auto">
          <a:xfrm>
            <a:off x="7195964" y="1138887"/>
            <a:ext cx="4503764" cy="27773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a:extLst>
              <a:ext uri="{FF2B5EF4-FFF2-40B4-BE49-F238E27FC236}">
                <a16:creationId xmlns:a16="http://schemas.microsoft.com/office/drawing/2014/main" id="{FD941F0A-9AAB-832A-A18B-191C31AC5CEA}"/>
              </a:ext>
            </a:extLst>
          </p:cNvPr>
          <p:cNvSpPr/>
          <p:nvPr/>
        </p:nvSpPr>
        <p:spPr>
          <a:xfrm>
            <a:off x="10337800" y="4974505"/>
            <a:ext cx="1854200" cy="17318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2" name="Picture 2">
            <a:extLst>
              <a:ext uri="{FF2B5EF4-FFF2-40B4-BE49-F238E27FC236}">
                <a16:creationId xmlns:a16="http://schemas.microsoft.com/office/drawing/2014/main" id="{1E31678A-92A1-5E2A-87CD-0F099E9A9D5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24318" y="3753049"/>
            <a:ext cx="4213943" cy="2753273"/>
          </a:xfrm>
          <a:prstGeom prst="roundRect">
            <a:avLst>
              <a:gd name="adj" fmla="val 841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102AA1AB-C9AC-6FDF-F08A-0C1247B3BBD6}"/>
              </a:ext>
            </a:extLst>
          </p:cNvPr>
          <p:cNvSpPr txBox="1"/>
          <p:nvPr/>
        </p:nvSpPr>
        <p:spPr>
          <a:xfrm>
            <a:off x="4005132" y="535252"/>
            <a:ext cx="3101780" cy="175432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51256C"/>
                </a:solidFill>
                <a:effectLst/>
                <a:uLnTx/>
                <a:uFillTx/>
                <a:latin typeface="Built Titling Rg" panose="020B0206030202080204" pitchFamily="34" charset="77"/>
                <a:ea typeface="+mn-ea"/>
                <a:cs typeface="+mn-cs"/>
              </a:rPr>
              <a:t>Increases MAO-B</a:t>
            </a:r>
            <a:endParaRPr kumimoji="0" lang="en-NZ" sz="5400" b="1" i="0" u="none" strike="noStrike" kern="1200" cap="none" spc="0" normalizeH="0" baseline="0" noProof="0">
              <a:ln>
                <a:noFill/>
              </a:ln>
              <a:solidFill>
                <a:srgbClr val="51256C"/>
              </a:solidFill>
              <a:effectLst/>
              <a:uLnTx/>
              <a:uFillTx/>
              <a:latin typeface="Built Titling Rg" panose="020B0206030202080204" pitchFamily="34" charset="77"/>
              <a:ea typeface="+mn-ea"/>
              <a:cs typeface="+mn-cs"/>
            </a:endParaRPr>
          </a:p>
        </p:txBody>
      </p:sp>
      <p:sp>
        <p:nvSpPr>
          <p:cNvPr id="37" name="Right Arrow 36">
            <a:extLst>
              <a:ext uri="{FF2B5EF4-FFF2-40B4-BE49-F238E27FC236}">
                <a16:creationId xmlns:a16="http://schemas.microsoft.com/office/drawing/2014/main" id="{BD11AFCE-58E0-713B-0A48-FEFC1C81FFB9}"/>
              </a:ext>
            </a:extLst>
          </p:cNvPr>
          <p:cNvSpPr/>
          <p:nvPr/>
        </p:nvSpPr>
        <p:spPr>
          <a:xfrm>
            <a:off x="3050364" y="811787"/>
            <a:ext cx="801258" cy="1200015"/>
          </a:xfrm>
          <a:prstGeom prst="rightArrow">
            <a:avLst/>
          </a:prstGeom>
          <a:solidFill>
            <a:srgbClr val="51256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Rectangle 1">
            <a:extLst>
              <a:ext uri="{FF2B5EF4-FFF2-40B4-BE49-F238E27FC236}">
                <a16:creationId xmlns:a16="http://schemas.microsoft.com/office/drawing/2014/main" id="{61B7A9D1-9419-0DF5-4038-F051AB338B1C}"/>
              </a:ext>
            </a:extLst>
          </p:cNvPr>
          <p:cNvSpPr/>
          <p:nvPr/>
        </p:nvSpPr>
        <p:spPr>
          <a:xfrm>
            <a:off x="7292621" y="3526713"/>
            <a:ext cx="231698" cy="3263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black"/>
                </a:solidFill>
                <a:effectLst/>
                <a:uLnTx/>
                <a:uFillTx/>
                <a:latin typeface="Aptos" panose="02110004020202020204"/>
                <a:ea typeface="+mn-ea"/>
                <a:cs typeface="+mn-cs"/>
              </a:rPr>
              <a:t>B</a:t>
            </a:r>
          </a:p>
        </p:txBody>
      </p:sp>
      <p:sp>
        <p:nvSpPr>
          <p:cNvPr id="3" name="Rectangle 2">
            <a:extLst>
              <a:ext uri="{FF2B5EF4-FFF2-40B4-BE49-F238E27FC236}">
                <a16:creationId xmlns:a16="http://schemas.microsoft.com/office/drawing/2014/main" id="{767FAB14-5D27-8BAA-A0EB-418B5D513FEF}"/>
              </a:ext>
            </a:extLst>
          </p:cNvPr>
          <p:cNvSpPr/>
          <p:nvPr/>
        </p:nvSpPr>
        <p:spPr>
          <a:xfrm>
            <a:off x="7257344" y="1086051"/>
            <a:ext cx="395111" cy="3263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black"/>
                </a:solidFill>
                <a:effectLst/>
                <a:uLnTx/>
                <a:uFillTx/>
                <a:latin typeface="Aptos" panose="02110004020202020204"/>
                <a:ea typeface="+mn-ea"/>
                <a:cs typeface="+mn-cs"/>
              </a:rPr>
              <a:t>A</a:t>
            </a:r>
          </a:p>
        </p:txBody>
      </p:sp>
      <p:sp>
        <p:nvSpPr>
          <p:cNvPr id="6" name="TextBox 5">
            <a:extLst>
              <a:ext uri="{FF2B5EF4-FFF2-40B4-BE49-F238E27FC236}">
                <a16:creationId xmlns:a16="http://schemas.microsoft.com/office/drawing/2014/main" id="{608603B3-54E9-8C2B-A5D4-C25B5636F091}"/>
              </a:ext>
            </a:extLst>
          </p:cNvPr>
          <p:cNvSpPr txBox="1"/>
          <p:nvPr/>
        </p:nvSpPr>
        <p:spPr>
          <a:xfrm>
            <a:off x="7195964" y="6537100"/>
            <a:ext cx="523850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 b="0" i="0" u="none" strike="noStrike" kern="1200" cap="none" spc="0" normalizeH="0" baseline="0" noProof="0">
                <a:ln>
                  <a:noFill/>
                </a:ln>
                <a:solidFill>
                  <a:prstClr val="black"/>
                </a:solidFill>
                <a:effectLst/>
                <a:uLnTx/>
                <a:uFillTx/>
                <a:latin typeface="Myriad Pro"/>
                <a:ea typeface="Roboto Bold"/>
                <a:cs typeface="+mn-cs"/>
              </a:rPr>
              <a:t>1. </a:t>
            </a:r>
            <a:r>
              <a:rPr kumimoji="0" lang="en-US" sz="800" b="0" i="0" u="none" strike="noStrike" kern="1200" cap="none" spc="0" normalizeH="0" baseline="0" noProof="0">
                <a:ln>
                  <a:noFill/>
                </a:ln>
                <a:solidFill>
                  <a:prstClr val="black"/>
                </a:solidFill>
                <a:effectLst/>
                <a:uLnTx/>
                <a:uFillTx/>
                <a:latin typeface="Gotham-Book"/>
                <a:ea typeface="+mn-ea"/>
                <a:cs typeface="+mn-cs"/>
              </a:rPr>
              <a:t>Fowler, J. S. (1997). Neurobiology of Aging, 18(4), 431–435. </a:t>
            </a:r>
            <a:r>
              <a:rPr kumimoji="0" lang="en-US" sz="800" b="0" i="0" u="none" strike="noStrike" kern="1200" cap="none" spc="0" normalizeH="0" baseline="0" noProof="0">
                <a:ln>
                  <a:noFill/>
                </a:ln>
                <a:solidFill>
                  <a:prstClr val="black"/>
                </a:solidFill>
                <a:effectLst/>
                <a:uLnTx/>
                <a:uFillTx/>
                <a:latin typeface="Gotham-Book"/>
                <a:ea typeface="+mn-ea"/>
                <a:cs typeface="+mn-cs"/>
                <a:hlinkClick r:id="rId6">
                  <a:extLst>
                    <a:ext uri="{A12FA001-AC4F-418D-AE19-62706E023703}">
                      <ahyp:hlinkClr xmlns:ahyp="http://schemas.microsoft.com/office/drawing/2018/hyperlinkcolor" val="tx"/>
                    </a:ext>
                  </a:extLst>
                </a:hlinkClick>
              </a:rPr>
              <a:t>https://doi.org/10.1016/S0197-4580(97)00037-7</a:t>
            </a:r>
            <a:endParaRPr kumimoji="0" lang="en-US" sz="2000" b="0" i="0" u="none" strike="noStrike" kern="1200" cap="none" spc="0" normalizeH="0" baseline="0" noProof="0">
              <a:ln>
                <a:noFill/>
              </a:ln>
              <a:solidFill>
                <a:prstClr val="black"/>
              </a:solidFill>
              <a:effectLst/>
              <a:uLnTx/>
              <a:uFillTx/>
              <a:latin typeface="Gotham-Book"/>
              <a:ea typeface="+mn-ea"/>
              <a:cs typeface="+mn-cs"/>
            </a:endParaRPr>
          </a:p>
        </p:txBody>
      </p:sp>
    </p:spTree>
    <p:extLst>
      <p:ext uri="{BB962C8B-B14F-4D97-AF65-F5344CB8AC3E}">
        <p14:creationId xmlns:p14="http://schemas.microsoft.com/office/powerpoint/2010/main" val="716119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E001A41-8E59-AA9A-C019-076EE16763A5}"/>
              </a:ext>
            </a:extLst>
          </p:cNvPr>
          <p:cNvSpPr/>
          <p:nvPr/>
        </p:nvSpPr>
        <p:spPr>
          <a:xfrm>
            <a:off x="0" y="0"/>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1CF4B9EC-E2B7-A037-1A64-4546A585DB7B}"/>
              </a:ext>
            </a:extLst>
          </p:cNvPr>
          <p:cNvSpPr txBox="1"/>
          <p:nvPr/>
        </p:nvSpPr>
        <p:spPr>
          <a:xfrm>
            <a:off x="414323" y="-290681"/>
            <a:ext cx="10609277" cy="1600200"/>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80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55% </a:t>
            </a:r>
            <a:r>
              <a:rPr kumimoji="0" lang="en-US" sz="4000" b="1" i="0" u="none" strike="noStrike" kern="1200" cap="none" spc="0" normalizeH="0" baseline="0" noProof="0">
                <a:ln>
                  <a:noFill/>
                </a:ln>
                <a:solidFill>
                  <a:srgbClr val="51256C"/>
                </a:solidFill>
                <a:effectLst/>
                <a:uLnTx/>
                <a:uFillTx/>
                <a:latin typeface="Built Titling Sb" panose="020B0706030202080204" pitchFamily="34" charset="0"/>
                <a:ea typeface="+mn-ea"/>
                <a:cs typeface="+mn-cs"/>
              </a:rPr>
              <a:t>of Age-Related Cognitive Impairment is reversible</a:t>
            </a:r>
          </a:p>
        </p:txBody>
      </p:sp>
      <p:pic>
        <p:nvPicPr>
          <p:cNvPr id="10" name="Picture 9" descr="A diagram of a brain&#10;&#10;Description automatically generated">
            <a:extLst>
              <a:ext uri="{FF2B5EF4-FFF2-40B4-BE49-F238E27FC236}">
                <a16:creationId xmlns:a16="http://schemas.microsoft.com/office/drawing/2014/main" id="{818201B5-AEAC-E9E7-36CB-318CD1B130B1}"/>
              </a:ext>
            </a:extLst>
          </p:cNvPr>
          <p:cNvPicPr>
            <a:picLocks noChangeAspect="1"/>
          </p:cNvPicPr>
          <p:nvPr/>
        </p:nvPicPr>
        <p:blipFill rotWithShape="1">
          <a:blip r:embed="rId3">
            <a:extLst>
              <a:ext uri="{28A0092B-C50C-407E-A947-70E740481C1C}">
                <a14:useLocalDpi xmlns:a14="http://schemas.microsoft.com/office/drawing/2010/main" val="0"/>
              </a:ext>
            </a:extLst>
          </a:blip>
          <a:srcRect b="8403"/>
          <a:stretch/>
        </p:blipFill>
        <p:spPr>
          <a:xfrm>
            <a:off x="1202014" y="1201085"/>
            <a:ext cx="9756396" cy="4987802"/>
          </a:xfrm>
          <a:prstGeom prst="rect">
            <a:avLst/>
          </a:prstGeom>
        </p:spPr>
      </p:pic>
      <p:pic>
        <p:nvPicPr>
          <p:cNvPr id="8" name="Picture 7">
            <a:extLst>
              <a:ext uri="{FF2B5EF4-FFF2-40B4-BE49-F238E27FC236}">
                <a16:creationId xmlns:a16="http://schemas.microsoft.com/office/drawing/2014/main" id="{83B04281-9F98-6C0E-3F8F-AE1B877B1C6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29851" y="190387"/>
            <a:ext cx="2062340" cy="2062340"/>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162573FE-759C-8EA1-96CC-2C913E048C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90211" y="6188887"/>
            <a:ext cx="2853391" cy="515714"/>
          </a:xfrm>
          <a:prstGeom prst="rect">
            <a:avLst/>
          </a:prstGeom>
        </p:spPr>
      </p:pic>
    </p:spTree>
    <p:extLst>
      <p:ext uri="{BB962C8B-B14F-4D97-AF65-F5344CB8AC3E}">
        <p14:creationId xmlns:p14="http://schemas.microsoft.com/office/powerpoint/2010/main" val="760647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E001A41-8E59-AA9A-C019-076EE16763A5}"/>
              </a:ext>
            </a:extLst>
          </p:cNvPr>
          <p:cNvSpPr/>
          <p:nvPr/>
        </p:nvSpPr>
        <p:spPr>
          <a:xfrm>
            <a:off x="0" y="0"/>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1CF4B9EC-E2B7-A037-1A64-4546A585DB7B}"/>
              </a:ext>
            </a:extLst>
          </p:cNvPr>
          <p:cNvSpPr txBox="1"/>
          <p:nvPr/>
        </p:nvSpPr>
        <p:spPr>
          <a:xfrm>
            <a:off x="296336" y="324554"/>
            <a:ext cx="10609277" cy="1600200"/>
          </a:xfrm>
          <a:prstGeom prst="rect">
            <a:avLst/>
          </a:prstGeom>
        </p:spPr>
        <p:txBody>
          <a:bodyPr vert="horz" lIns="91440" tIns="45720" rIns="91440" bIns="45720" rtlCol="0" anchor="b">
            <a:normAutofit fontScale="925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8000" b="1" i="0" u="none" strike="noStrike" kern="1200" cap="none" spc="0" normalizeH="0" baseline="0" noProof="0" err="1">
                <a:ln>
                  <a:noFill/>
                </a:ln>
                <a:solidFill>
                  <a:prstClr val="white"/>
                </a:solidFill>
                <a:effectLst/>
                <a:uLnTx/>
                <a:uFillTx/>
                <a:latin typeface="Built Titling Sb" panose="020B0706030202080204" pitchFamily="34" charset="0"/>
                <a:ea typeface="+mn-ea"/>
                <a:cs typeface="+mn-cs"/>
              </a:rPr>
              <a:t>ReduceD</a:t>
            </a:r>
            <a:r>
              <a:rPr kumimoji="0" lang="en-US" sz="80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 Inflammation </a:t>
            </a:r>
            <a:endParaRPr lang="en-US" sz="8000" b="1">
              <a:solidFill>
                <a:prstClr val="white"/>
              </a:solidFill>
              <a:latin typeface="Built Titling Sb" panose="020B0706030202080204" pitchFamily="34" charset="0"/>
            </a:endParaRP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5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In Zebra Fish </a:t>
            </a:r>
            <a:endParaRPr kumimoji="0" lang="en-US" sz="5200" b="1" i="0" u="none" strike="noStrike" kern="1200" cap="none" spc="0" normalizeH="0" baseline="0" noProof="0">
              <a:ln>
                <a:noFill/>
              </a:ln>
              <a:solidFill>
                <a:srgbClr val="51256C"/>
              </a:solidFill>
              <a:effectLst/>
              <a:uLnTx/>
              <a:uFillTx/>
              <a:latin typeface="Built Titling Sb" panose="020B0706030202080204" pitchFamily="34" charset="0"/>
              <a:ea typeface="+mn-ea"/>
              <a:cs typeface="+mn-cs"/>
            </a:endParaRPr>
          </a:p>
        </p:txBody>
      </p:sp>
      <p:pic>
        <p:nvPicPr>
          <p:cNvPr id="8" name="Picture 7">
            <a:extLst>
              <a:ext uri="{FF2B5EF4-FFF2-40B4-BE49-F238E27FC236}">
                <a16:creationId xmlns:a16="http://schemas.microsoft.com/office/drawing/2014/main" id="{83B04281-9F98-6C0E-3F8F-AE1B877B1C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29851" y="190387"/>
            <a:ext cx="2062340" cy="2062340"/>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162573FE-759C-8EA1-96CC-2C913E048C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90211" y="6188887"/>
            <a:ext cx="2853391" cy="515714"/>
          </a:xfrm>
          <a:prstGeom prst="rect">
            <a:avLst/>
          </a:prstGeom>
        </p:spPr>
      </p:pic>
      <p:pic>
        <p:nvPicPr>
          <p:cNvPr id="5" name="Picture 4" descr="A close-up of a green light&#10;&#10;Description automatically generated">
            <a:extLst>
              <a:ext uri="{FF2B5EF4-FFF2-40B4-BE49-F238E27FC236}">
                <a16:creationId xmlns:a16="http://schemas.microsoft.com/office/drawing/2014/main" id="{21186F51-99FB-992F-5850-1DE569437204}"/>
              </a:ext>
            </a:extLst>
          </p:cNvPr>
          <p:cNvPicPr>
            <a:picLocks noChangeAspect="1"/>
          </p:cNvPicPr>
          <p:nvPr/>
        </p:nvPicPr>
        <p:blipFill rotWithShape="1">
          <a:blip r:embed="rId5">
            <a:extLst>
              <a:ext uri="{28A0092B-C50C-407E-A947-70E740481C1C}">
                <a14:useLocalDpi xmlns:a14="http://schemas.microsoft.com/office/drawing/2010/main" val="0"/>
              </a:ext>
            </a:extLst>
          </a:blip>
          <a:srcRect t="4875" b="44373"/>
          <a:stretch/>
        </p:blipFill>
        <p:spPr>
          <a:xfrm>
            <a:off x="6720961" y="2252727"/>
            <a:ext cx="4572000" cy="3480619"/>
          </a:xfrm>
          <a:prstGeom prst="rect">
            <a:avLst/>
          </a:prstGeom>
        </p:spPr>
      </p:pic>
      <p:pic>
        <p:nvPicPr>
          <p:cNvPr id="1026" name="Picture 2" descr="Zebrafish (Danio rerio) Species | Tropical Fish Hobbyist Magazine">
            <a:extLst>
              <a:ext uri="{FF2B5EF4-FFF2-40B4-BE49-F238E27FC236}">
                <a16:creationId xmlns:a16="http://schemas.microsoft.com/office/drawing/2014/main" id="{E5581A01-2A08-1DC4-185C-9A5D6C6F93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0884" y="3021677"/>
            <a:ext cx="4131696" cy="19427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niversity of Otago | Study Options">
            <a:extLst>
              <a:ext uri="{FF2B5EF4-FFF2-40B4-BE49-F238E27FC236}">
                <a16:creationId xmlns:a16="http://schemas.microsoft.com/office/drawing/2014/main" id="{A1E538C7-AF80-5687-D1F8-6B9F35C254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6899" y="5162176"/>
            <a:ext cx="2703871" cy="1498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062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urple and white background&#10;&#10;Description automatically generated">
            <a:extLst>
              <a:ext uri="{FF2B5EF4-FFF2-40B4-BE49-F238E27FC236}">
                <a16:creationId xmlns:a16="http://schemas.microsoft.com/office/drawing/2014/main" id="{9C2421D8-336B-64A5-5758-9FF19A3F185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9700" y="0"/>
            <a:ext cx="12466552" cy="7063664"/>
          </a:xfrm>
          <a:prstGeom prst="rect">
            <a:avLst/>
          </a:prstGeom>
        </p:spPr>
      </p:pic>
      <p:pic>
        <p:nvPicPr>
          <p:cNvPr id="10" name="Picture 9" descr="A screenshot of a medical information&#10;&#10;AI-generated content may be incorrect.">
            <a:extLst>
              <a:ext uri="{FF2B5EF4-FFF2-40B4-BE49-F238E27FC236}">
                <a16:creationId xmlns:a16="http://schemas.microsoft.com/office/drawing/2014/main" id="{3391D168-8319-3A40-8921-26C706EBBDB6}"/>
              </a:ext>
            </a:extLst>
          </p:cNvPr>
          <p:cNvPicPr>
            <a:picLocks noChangeAspect="1"/>
          </p:cNvPicPr>
          <p:nvPr/>
        </p:nvPicPr>
        <p:blipFill>
          <a:blip r:embed="rId4"/>
          <a:stretch>
            <a:fillRect/>
          </a:stretch>
        </p:blipFill>
        <p:spPr>
          <a:xfrm>
            <a:off x="403671" y="2826610"/>
            <a:ext cx="8172711" cy="3064049"/>
          </a:xfrm>
          <a:prstGeom prst="rect">
            <a:avLst/>
          </a:prstGeom>
          <a:ln>
            <a:noFill/>
          </a:ln>
          <a:effectLst>
            <a:softEdge rad="112500"/>
          </a:effectLst>
        </p:spPr>
      </p:pic>
      <p:pic>
        <p:nvPicPr>
          <p:cNvPr id="12" name="Picture 11" descr="A graph of blood plasma prolactin&#10;&#10;AI-generated content may be incorrect.">
            <a:extLst>
              <a:ext uri="{FF2B5EF4-FFF2-40B4-BE49-F238E27FC236}">
                <a16:creationId xmlns:a16="http://schemas.microsoft.com/office/drawing/2014/main" id="{FA2AB632-5118-4816-9BE1-1DCB9CF5E8CD}"/>
              </a:ext>
            </a:extLst>
          </p:cNvPr>
          <p:cNvPicPr>
            <a:picLocks noChangeAspect="1"/>
          </p:cNvPicPr>
          <p:nvPr/>
        </p:nvPicPr>
        <p:blipFill>
          <a:blip r:embed="rId5"/>
          <a:stretch>
            <a:fillRect/>
          </a:stretch>
        </p:blipFill>
        <p:spPr>
          <a:xfrm>
            <a:off x="9005226" y="386403"/>
            <a:ext cx="2783103" cy="6379029"/>
          </a:xfrm>
          <a:prstGeom prst="rect">
            <a:avLst/>
          </a:prstGeom>
          <a:ln>
            <a:noFill/>
          </a:ln>
          <a:effectLst>
            <a:softEdge rad="112500"/>
          </a:effectLst>
        </p:spPr>
      </p:pic>
      <p:sp>
        <p:nvSpPr>
          <p:cNvPr id="13" name="TextBox 12">
            <a:extLst>
              <a:ext uri="{FF2B5EF4-FFF2-40B4-BE49-F238E27FC236}">
                <a16:creationId xmlns:a16="http://schemas.microsoft.com/office/drawing/2014/main" id="{7D4E57C5-6027-7F51-3928-EED9D99839E9}"/>
              </a:ext>
            </a:extLst>
          </p:cNvPr>
          <p:cNvSpPr txBox="1"/>
          <p:nvPr/>
        </p:nvSpPr>
        <p:spPr>
          <a:xfrm>
            <a:off x="-139700" y="6542170"/>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 b="0" i="0" u="none" strike="noStrike" kern="1200" cap="none" spc="0" normalizeH="0" baseline="0" noProof="0">
                <a:ln>
                  <a:noFill/>
                </a:ln>
                <a:solidFill>
                  <a:prstClr val="white"/>
                </a:solidFill>
                <a:effectLst/>
                <a:uLnTx/>
                <a:uFillTx/>
                <a:latin typeface="Gotham-Book"/>
                <a:ea typeface="+mn-ea"/>
                <a:cs typeface="+mn-cs"/>
              </a:rPr>
              <a:t>1. Watson AW </a:t>
            </a:r>
            <a:r>
              <a:rPr kumimoji="0" lang="en-NZ" sz="800" b="0" i="0" u="none" strike="noStrike" kern="1200" cap="none" spc="0" normalizeH="0" baseline="0" noProof="0" err="1">
                <a:ln>
                  <a:noFill/>
                </a:ln>
                <a:solidFill>
                  <a:prstClr val="white"/>
                </a:solidFill>
                <a:effectLst/>
                <a:uLnTx/>
                <a:uFillTx/>
                <a:latin typeface="Gotham-Book"/>
                <a:ea typeface="+mn-ea"/>
                <a:cs typeface="+mn-cs"/>
              </a:rPr>
              <a:t>etal</a:t>
            </a:r>
            <a:r>
              <a:rPr kumimoji="0" lang="en-NZ" sz="800" b="0" i="0" u="none" strike="noStrike" kern="1200" cap="none" spc="0" normalizeH="0" baseline="0" noProof="0">
                <a:ln>
                  <a:noFill/>
                </a:ln>
                <a:solidFill>
                  <a:prstClr val="white"/>
                </a:solidFill>
                <a:effectLst/>
                <a:uLnTx/>
                <a:uFillTx/>
                <a:latin typeface="Gotham-Book"/>
                <a:ea typeface="+mn-ea"/>
                <a:cs typeface="+mn-cs"/>
              </a:rPr>
              <a:t>., Journal of Functional Foods, 17, 2015, doi.org/10.1016/j.jff.2015.06.005</a:t>
            </a:r>
            <a:br>
              <a:rPr kumimoji="0" lang="en-NZ" sz="800" b="0" i="0" u="none" strike="noStrike" kern="1200" cap="none" spc="0" normalizeH="0" baseline="0" noProof="0">
                <a:ln>
                  <a:noFill/>
                </a:ln>
                <a:solidFill>
                  <a:prstClr val="white"/>
                </a:solidFill>
                <a:effectLst/>
                <a:uLnTx/>
                <a:uFillTx/>
                <a:latin typeface="Gotham-Book"/>
                <a:ea typeface="+mn-ea"/>
                <a:cs typeface="+mn-cs"/>
              </a:rPr>
            </a:br>
            <a:r>
              <a:rPr kumimoji="0" lang="en-NZ" sz="800" b="0" i="0" u="none" strike="noStrike" kern="1200" cap="none" spc="0" normalizeH="0" baseline="0" noProof="0">
                <a:ln>
                  <a:noFill/>
                </a:ln>
                <a:solidFill>
                  <a:prstClr val="white"/>
                </a:solidFill>
                <a:effectLst/>
                <a:uLnTx/>
                <a:uFillTx/>
                <a:latin typeface="Gotham-Book"/>
                <a:ea typeface="+mn-ea"/>
                <a:cs typeface="+mn-cs"/>
              </a:rPr>
              <a:t>2. Watson AW et al., </a:t>
            </a:r>
            <a:r>
              <a:rPr kumimoji="0" lang="fr-FR" sz="800" b="0" i="0" u="none" strike="noStrike" kern="1200" cap="none" spc="0" normalizeH="0" baseline="0" noProof="0" err="1">
                <a:ln>
                  <a:noFill/>
                </a:ln>
                <a:solidFill>
                  <a:prstClr val="white"/>
                </a:solidFill>
                <a:effectLst/>
                <a:uLnTx/>
                <a:uFillTx/>
                <a:latin typeface="Gotham-Book"/>
                <a:ea typeface="+mn-ea"/>
                <a:cs typeface="+mn-cs"/>
              </a:rPr>
              <a:t>Nutritional</a:t>
            </a:r>
            <a:r>
              <a:rPr kumimoji="0" lang="fr-FR" sz="800" b="0" i="0" u="none" strike="noStrike" kern="1200" cap="none" spc="0" normalizeH="0" baseline="0" noProof="0">
                <a:ln>
                  <a:noFill/>
                </a:ln>
                <a:solidFill>
                  <a:prstClr val="white"/>
                </a:solidFill>
                <a:effectLst/>
                <a:uLnTx/>
                <a:uFillTx/>
                <a:latin typeface="Gotham-Book"/>
                <a:ea typeface="+mn-ea"/>
                <a:cs typeface="+mn-cs"/>
              </a:rPr>
              <a:t> Neuroscience, 2018  DOI: 10.1080/1028415X.2017.1420539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 b="0" i="0" u="none" strike="noStrike" kern="1200" cap="none" spc="0" normalizeH="0" baseline="0" noProof="0">
                <a:ln>
                  <a:noFill/>
                </a:ln>
                <a:solidFill>
                  <a:prstClr val="white"/>
                </a:solidFill>
                <a:effectLst/>
                <a:uLnTx/>
                <a:uFillTx/>
                <a:latin typeface="Gotham-Book"/>
                <a:ea typeface="+mn-ea"/>
                <a:cs typeface="+mn-cs"/>
              </a:rPr>
              <a:t>3. Watson AW et al., </a:t>
            </a:r>
            <a:r>
              <a:rPr kumimoji="0" lang="en-NZ" sz="800" b="0" i="0" u="none" strike="noStrike" kern="1200" cap="none" spc="0" normalizeH="0" baseline="0" noProof="0" err="1">
                <a:ln>
                  <a:noFill/>
                </a:ln>
                <a:solidFill>
                  <a:prstClr val="white"/>
                </a:solidFill>
                <a:effectLst/>
                <a:uLnTx/>
                <a:uFillTx/>
                <a:latin typeface="Gotham-Book"/>
                <a:ea typeface="+mn-ea"/>
                <a:cs typeface="+mn-cs"/>
              </a:rPr>
              <a:t>Nutr</a:t>
            </a:r>
            <a:r>
              <a:rPr kumimoji="0" lang="en-NZ" sz="800" b="0" i="0" u="none" strike="noStrike" kern="1200" cap="none" spc="0" normalizeH="0" baseline="0" noProof="0">
                <a:ln>
                  <a:noFill/>
                </a:ln>
                <a:solidFill>
                  <a:prstClr val="white"/>
                </a:solidFill>
                <a:effectLst/>
                <a:uLnTx/>
                <a:uFillTx/>
                <a:latin typeface="Gotham-Book"/>
                <a:ea typeface="+mn-ea"/>
                <a:cs typeface="+mn-cs"/>
              </a:rPr>
              <a:t> </a:t>
            </a:r>
            <a:r>
              <a:rPr kumimoji="0" lang="en-NZ" sz="800" b="0" i="0" u="none" strike="noStrike" kern="1200" cap="none" spc="0" normalizeH="0" baseline="0" noProof="0" err="1">
                <a:ln>
                  <a:noFill/>
                </a:ln>
                <a:solidFill>
                  <a:prstClr val="white"/>
                </a:solidFill>
                <a:effectLst/>
                <a:uLnTx/>
                <a:uFillTx/>
                <a:latin typeface="Gotham-Book"/>
                <a:ea typeface="+mn-ea"/>
                <a:cs typeface="+mn-cs"/>
              </a:rPr>
              <a:t>Neurosci</a:t>
            </a:r>
            <a:r>
              <a:rPr kumimoji="0" lang="en-NZ" sz="800" b="0" i="0" u="none" strike="noStrike" kern="1200" cap="none" spc="0" normalizeH="0" baseline="0" noProof="0">
                <a:ln>
                  <a:noFill/>
                </a:ln>
                <a:solidFill>
                  <a:prstClr val="white"/>
                </a:solidFill>
                <a:effectLst/>
                <a:uLnTx/>
                <a:uFillTx/>
                <a:latin typeface="Gotham-Book"/>
                <a:ea typeface="+mn-ea"/>
                <a:cs typeface="+mn-cs"/>
              </a:rPr>
              <a:t>. 2020, doi:10.1080/1028415X.2018.1525950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DCCEC7C-4DD7-1D15-B9E8-F4E1F9050327}"/>
              </a:ext>
            </a:extLst>
          </p:cNvPr>
          <p:cNvSpPr>
            <a:spLocks noGrp="1"/>
          </p:cNvSpPr>
          <p:nvPr>
            <p:ph type="title"/>
          </p:nvPr>
        </p:nvSpPr>
        <p:spPr>
          <a:xfrm>
            <a:off x="6813615" y="1578503"/>
            <a:ext cx="2334947" cy="643126"/>
          </a:xfrm>
        </p:spPr>
        <p:txBody>
          <a:bodyPr>
            <a:noAutofit/>
          </a:bodyPr>
          <a:lstStyle/>
          <a:p>
            <a:r>
              <a:rPr lang="en-NZ" sz="4400" b="1">
                <a:solidFill>
                  <a:schemeClr val="bg1"/>
                </a:solidFill>
                <a:latin typeface="Built Titling Rg" panose="020B0206030202080204" pitchFamily="34" charset="0"/>
                <a:ea typeface="+mn-ea"/>
                <a:cs typeface="+mn-cs"/>
              </a:rPr>
              <a:t>improve mood</a:t>
            </a:r>
          </a:p>
        </p:txBody>
      </p:sp>
      <p:sp>
        <p:nvSpPr>
          <p:cNvPr id="6" name="Title 1">
            <a:extLst>
              <a:ext uri="{FF2B5EF4-FFF2-40B4-BE49-F238E27FC236}">
                <a16:creationId xmlns:a16="http://schemas.microsoft.com/office/drawing/2014/main" id="{311FFAFB-257C-AA24-350B-0D36937FBFA2}"/>
              </a:ext>
            </a:extLst>
          </p:cNvPr>
          <p:cNvSpPr txBox="1">
            <a:spLocks/>
          </p:cNvSpPr>
          <p:nvPr/>
        </p:nvSpPr>
        <p:spPr>
          <a:xfrm>
            <a:off x="176875" y="1036812"/>
            <a:ext cx="4204626" cy="64312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44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Inhibiting Mao-B =</a:t>
            </a:r>
          </a:p>
        </p:txBody>
      </p:sp>
      <p:sp>
        <p:nvSpPr>
          <p:cNvPr id="7" name="Title 1">
            <a:extLst>
              <a:ext uri="{FF2B5EF4-FFF2-40B4-BE49-F238E27FC236}">
                <a16:creationId xmlns:a16="http://schemas.microsoft.com/office/drawing/2014/main" id="{C529604A-7C90-068D-D431-E05756812935}"/>
              </a:ext>
            </a:extLst>
          </p:cNvPr>
          <p:cNvSpPr txBox="1">
            <a:spLocks/>
          </p:cNvSpPr>
          <p:nvPr/>
        </p:nvSpPr>
        <p:spPr>
          <a:xfrm>
            <a:off x="4180663" y="1766267"/>
            <a:ext cx="3800426" cy="64312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44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increase serotonin  dopamine</a:t>
            </a:r>
          </a:p>
        </p:txBody>
      </p:sp>
      <p:sp>
        <p:nvSpPr>
          <p:cNvPr id="8" name="Title 1">
            <a:extLst>
              <a:ext uri="{FF2B5EF4-FFF2-40B4-BE49-F238E27FC236}">
                <a16:creationId xmlns:a16="http://schemas.microsoft.com/office/drawing/2014/main" id="{4C39D4F4-54EE-BB6D-8E8A-CA5A6309BCCF}"/>
              </a:ext>
            </a:extLst>
          </p:cNvPr>
          <p:cNvSpPr txBox="1">
            <a:spLocks/>
          </p:cNvSpPr>
          <p:nvPr/>
        </p:nvSpPr>
        <p:spPr>
          <a:xfrm>
            <a:off x="6432749" y="1079977"/>
            <a:ext cx="508529" cy="64312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44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a:t>
            </a:r>
          </a:p>
        </p:txBody>
      </p:sp>
    </p:spTree>
    <p:extLst>
      <p:ext uri="{BB962C8B-B14F-4D97-AF65-F5344CB8AC3E}">
        <p14:creationId xmlns:p14="http://schemas.microsoft.com/office/powerpoint/2010/main" val="1103372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urple and white background&#10;&#10;Description automatically generated">
            <a:extLst>
              <a:ext uri="{FF2B5EF4-FFF2-40B4-BE49-F238E27FC236}">
                <a16:creationId xmlns:a16="http://schemas.microsoft.com/office/drawing/2014/main" id="{FA201C12-881A-7D11-7228-46AFF189E2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331700" cy="6858069"/>
          </a:xfrm>
          <a:prstGeom prst="rect">
            <a:avLst/>
          </a:prstGeom>
        </p:spPr>
      </p:pic>
      <p:sp>
        <p:nvSpPr>
          <p:cNvPr id="2" name="Title 1">
            <a:extLst>
              <a:ext uri="{FF2B5EF4-FFF2-40B4-BE49-F238E27FC236}">
                <a16:creationId xmlns:a16="http://schemas.microsoft.com/office/drawing/2014/main" id="{9CA6A965-CD07-8FD5-E908-5189DBE90BCE}"/>
              </a:ext>
            </a:extLst>
          </p:cNvPr>
          <p:cNvSpPr>
            <a:spLocks noGrp="1"/>
          </p:cNvSpPr>
          <p:nvPr>
            <p:ph type="title"/>
          </p:nvPr>
        </p:nvSpPr>
        <p:spPr>
          <a:xfrm>
            <a:off x="469900" y="291518"/>
            <a:ext cx="10922000" cy="1585790"/>
          </a:xfrm>
        </p:spPr>
        <p:txBody>
          <a:bodyPr>
            <a:normAutofit/>
          </a:bodyPr>
          <a:lstStyle/>
          <a:p>
            <a:r>
              <a:rPr lang="en-US" sz="4800">
                <a:solidFill>
                  <a:schemeClr val="bg1"/>
                </a:solidFill>
                <a:latin typeface="Built Titling Sb" panose="020B0706030202080204" pitchFamily="34" charset="0"/>
              </a:rPr>
              <a:t>Effect of 					</a:t>
            </a:r>
            <a:br>
              <a:rPr lang="en-US" sz="4800">
                <a:solidFill>
                  <a:schemeClr val="bg1"/>
                </a:solidFill>
                <a:latin typeface="Built Titling Sb" panose="020B0706030202080204" pitchFamily="34" charset="0"/>
              </a:rPr>
            </a:br>
            <a:r>
              <a:rPr lang="en-US" sz="4800">
                <a:solidFill>
                  <a:schemeClr val="bg1"/>
                </a:solidFill>
                <a:latin typeface="Built Titling Sb" panose="020B0706030202080204" pitchFamily="34" charset="0"/>
              </a:rPr>
              <a:t>on 3 cognitive domains  </a:t>
            </a:r>
            <a:endParaRPr lang="en-NZ" sz="4800">
              <a:solidFill>
                <a:schemeClr val="bg1"/>
              </a:solidFill>
              <a:latin typeface="Built Titling Sb" panose="020B0706030202080204" pitchFamily="34" charset="0"/>
            </a:endParaRPr>
          </a:p>
        </p:txBody>
      </p:sp>
      <p:pic>
        <p:nvPicPr>
          <p:cNvPr id="14" name="Picture 13">
            <a:extLst>
              <a:ext uri="{FF2B5EF4-FFF2-40B4-BE49-F238E27FC236}">
                <a16:creationId xmlns:a16="http://schemas.microsoft.com/office/drawing/2014/main" id="{BC6AF7FA-BCF8-037D-F5F9-24F8B792E5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88168" y="4106651"/>
            <a:ext cx="1253247" cy="227761"/>
          </a:xfrm>
          <a:prstGeom prst="rect">
            <a:avLst/>
          </a:prstGeom>
        </p:spPr>
      </p:pic>
      <p:pic>
        <p:nvPicPr>
          <p:cNvPr id="5" name="Picture 4">
            <a:extLst>
              <a:ext uri="{FF2B5EF4-FFF2-40B4-BE49-F238E27FC236}">
                <a16:creationId xmlns:a16="http://schemas.microsoft.com/office/drawing/2014/main" id="{CB1C2A0E-42C9-FD79-749D-10A5948EBDD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868" y="129174"/>
            <a:ext cx="4598432" cy="835704"/>
          </a:xfrm>
          <a:prstGeom prst="rect">
            <a:avLst/>
          </a:prstGeom>
        </p:spPr>
      </p:pic>
      <p:pic>
        <p:nvPicPr>
          <p:cNvPr id="18" name="Picture 17" descr="A screenshot of a game&#10;&#10;Description automatically generated">
            <a:extLst>
              <a:ext uri="{FF2B5EF4-FFF2-40B4-BE49-F238E27FC236}">
                <a16:creationId xmlns:a16="http://schemas.microsoft.com/office/drawing/2014/main" id="{174AD1F8-F04F-4FC0-E1FC-3875E8689878}"/>
              </a:ext>
            </a:extLst>
          </p:cNvPr>
          <p:cNvPicPr>
            <a:picLocks noChangeAspect="1"/>
          </p:cNvPicPr>
          <p:nvPr/>
        </p:nvPicPr>
        <p:blipFill rotWithShape="1">
          <a:blip r:embed="rId6">
            <a:extLst>
              <a:ext uri="{28A0092B-C50C-407E-A947-70E740481C1C}">
                <a14:useLocalDpi xmlns:a14="http://schemas.microsoft.com/office/drawing/2010/main" val="0"/>
              </a:ext>
            </a:extLst>
          </a:blip>
          <a:srcRect t="71410"/>
          <a:stretch/>
        </p:blipFill>
        <p:spPr>
          <a:xfrm>
            <a:off x="9703832" y="5206999"/>
            <a:ext cx="1649822" cy="1460919"/>
          </a:xfrm>
          <a:prstGeom prst="rect">
            <a:avLst/>
          </a:prstGeom>
        </p:spPr>
      </p:pic>
      <p:pic>
        <p:nvPicPr>
          <p:cNvPr id="19" name="Picture 18" descr="A screenshot of a game&#10;&#10;Description automatically generated">
            <a:extLst>
              <a:ext uri="{FF2B5EF4-FFF2-40B4-BE49-F238E27FC236}">
                <a16:creationId xmlns:a16="http://schemas.microsoft.com/office/drawing/2014/main" id="{13915688-1D26-3FF4-E924-911ECB849700}"/>
              </a:ext>
            </a:extLst>
          </p:cNvPr>
          <p:cNvPicPr>
            <a:picLocks noChangeAspect="1"/>
          </p:cNvPicPr>
          <p:nvPr/>
        </p:nvPicPr>
        <p:blipFill rotWithShape="1">
          <a:blip r:embed="rId6">
            <a:extLst>
              <a:ext uri="{28A0092B-C50C-407E-A947-70E740481C1C}">
                <a14:useLocalDpi xmlns:a14="http://schemas.microsoft.com/office/drawing/2010/main" val="0"/>
              </a:ext>
            </a:extLst>
          </a:blip>
          <a:srcRect t="36863" b="33791"/>
          <a:stretch/>
        </p:blipFill>
        <p:spPr>
          <a:xfrm>
            <a:off x="9703832" y="3313756"/>
            <a:ext cx="1649822" cy="1499544"/>
          </a:xfrm>
          <a:prstGeom prst="rect">
            <a:avLst/>
          </a:prstGeom>
        </p:spPr>
      </p:pic>
      <p:pic>
        <p:nvPicPr>
          <p:cNvPr id="21" name="Picture 20" descr="A screenshot of a game&#10;&#10;Description automatically generated">
            <a:extLst>
              <a:ext uri="{FF2B5EF4-FFF2-40B4-BE49-F238E27FC236}">
                <a16:creationId xmlns:a16="http://schemas.microsoft.com/office/drawing/2014/main" id="{CE93EE63-687F-2295-AA27-40A2280EA4FC}"/>
              </a:ext>
            </a:extLst>
          </p:cNvPr>
          <p:cNvPicPr>
            <a:picLocks noChangeAspect="1"/>
          </p:cNvPicPr>
          <p:nvPr/>
        </p:nvPicPr>
        <p:blipFill rotWithShape="1">
          <a:blip r:embed="rId6">
            <a:extLst>
              <a:ext uri="{28A0092B-C50C-407E-A947-70E740481C1C}">
                <a14:useLocalDpi xmlns:a14="http://schemas.microsoft.com/office/drawing/2010/main" val="0"/>
              </a:ext>
            </a:extLst>
          </a:blip>
          <a:srcRect t="1428" b="68262"/>
          <a:stretch/>
        </p:blipFill>
        <p:spPr>
          <a:xfrm>
            <a:off x="9703832" y="1574799"/>
            <a:ext cx="1649822" cy="1548805"/>
          </a:xfrm>
          <a:prstGeom prst="rect">
            <a:avLst/>
          </a:prstGeom>
        </p:spPr>
      </p:pic>
      <p:pic>
        <p:nvPicPr>
          <p:cNvPr id="4" name="Picture 3">
            <a:extLst>
              <a:ext uri="{FF2B5EF4-FFF2-40B4-BE49-F238E27FC236}">
                <a16:creationId xmlns:a16="http://schemas.microsoft.com/office/drawing/2014/main" id="{6F72B69D-38FA-472D-30B0-DB92F98EA4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9209" y="1777866"/>
            <a:ext cx="8574823" cy="4788616"/>
          </a:xfrm>
          <a:prstGeom prst="rect">
            <a:avLst/>
          </a:prstGeom>
        </p:spPr>
      </p:pic>
    </p:spTree>
    <p:extLst>
      <p:ext uri="{BB962C8B-B14F-4D97-AF65-F5344CB8AC3E}">
        <p14:creationId xmlns:p14="http://schemas.microsoft.com/office/powerpoint/2010/main" val="3272378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96E4-2FC7-221C-E016-E955E144D4B8}"/>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C707FA2-D104-D04C-CC44-27BF3CBA3557}"/>
              </a:ext>
            </a:extLst>
          </p:cNvPr>
          <p:cNvSpPr/>
          <p:nvPr/>
        </p:nvSpPr>
        <p:spPr>
          <a:xfrm>
            <a:off x="0" y="0"/>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4" name="Picture 13">
            <a:extLst>
              <a:ext uri="{FF2B5EF4-FFF2-40B4-BE49-F238E27FC236}">
                <a16:creationId xmlns:a16="http://schemas.microsoft.com/office/drawing/2014/main" id="{8A6322FF-BCC2-CCB5-1E10-23A0852FD0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8168" y="4106651"/>
            <a:ext cx="1253247" cy="227761"/>
          </a:xfrm>
          <a:prstGeom prst="rect">
            <a:avLst/>
          </a:prstGeom>
        </p:spPr>
      </p:pic>
      <p:sp>
        <p:nvSpPr>
          <p:cNvPr id="9" name="Title 1">
            <a:extLst>
              <a:ext uri="{FF2B5EF4-FFF2-40B4-BE49-F238E27FC236}">
                <a16:creationId xmlns:a16="http://schemas.microsoft.com/office/drawing/2014/main" id="{4431EC77-2691-89B3-65F0-42C66151C102}"/>
              </a:ext>
            </a:extLst>
          </p:cNvPr>
          <p:cNvSpPr txBox="1">
            <a:spLocks/>
          </p:cNvSpPr>
          <p:nvPr/>
        </p:nvSpPr>
        <p:spPr>
          <a:xfrm>
            <a:off x="6720003" y="662610"/>
            <a:ext cx="4292593" cy="39918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51% </a:t>
            </a:r>
            <a:r>
              <a:rPr kumimoji="0" lang="en-US"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improvement </a:t>
            </a: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in mood</a:t>
            </a:r>
            <a:endParaRPr kumimoji="0" lang="en-US" sz="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NZ" sz="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pic>
        <p:nvPicPr>
          <p:cNvPr id="4" name="Picture 3" descr="A person with her arms crossed&#10;&#10;Description automatically generated">
            <a:extLst>
              <a:ext uri="{FF2B5EF4-FFF2-40B4-BE49-F238E27FC236}">
                <a16:creationId xmlns:a16="http://schemas.microsoft.com/office/drawing/2014/main" id="{72A38ED3-D7A1-6624-96A7-E0260BC39B59}"/>
              </a:ext>
            </a:extLst>
          </p:cNvPr>
          <p:cNvPicPr>
            <a:picLocks noChangeAspect="1"/>
          </p:cNvPicPr>
          <p:nvPr/>
        </p:nvPicPr>
        <p:blipFill rotWithShape="1">
          <a:blip r:embed="rId4">
            <a:extLst>
              <a:ext uri="{28A0092B-C50C-407E-A947-70E740481C1C}">
                <a14:useLocalDpi xmlns:a14="http://schemas.microsoft.com/office/drawing/2010/main" val="0"/>
              </a:ext>
            </a:extLst>
          </a:blip>
          <a:srcRect l="16534" r="20040"/>
          <a:stretch/>
        </p:blipFill>
        <p:spPr>
          <a:xfrm>
            <a:off x="0" y="-33640"/>
            <a:ext cx="6588757" cy="6925279"/>
          </a:xfrm>
          <a:prstGeom prst="rect">
            <a:avLst/>
          </a:prstGeom>
        </p:spPr>
      </p:pic>
      <p:sp>
        <p:nvSpPr>
          <p:cNvPr id="2" name="TextBox 1">
            <a:extLst>
              <a:ext uri="{FF2B5EF4-FFF2-40B4-BE49-F238E27FC236}">
                <a16:creationId xmlns:a16="http://schemas.microsoft.com/office/drawing/2014/main" id="{780F371D-7E84-C0E2-71E8-966EC002C6E6}"/>
              </a:ext>
            </a:extLst>
          </p:cNvPr>
          <p:cNvSpPr txBox="1"/>
          <p:nvPr/>
        </p:nvSpPr>
        <p:spPr>
          <a:xfrm>
            <a:off x="6653742" y="4270226"/>
            <a:ext cx="5130635" cy="107721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“I feel positive about my self worth”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“I felt positive about my future this week”</a:t>
            </a:r>
          </a:p>
        </p:txBody>
      </p:sp>
      <p:sp>
        <p:nvSpPr>
          <p:cNvPr id="7" name="Title 6">
            <a:extLst>
              <a:ext uri="{FF2B5EF4-FFF2-40B4-BE49-F238E27FC236}">
                <a16:creationId xmlns:a16="http://schemas.microsoft.com/office/drawing/2014/main" id="{058DA34A-936E-FD67-9ACF-71D01F834342}"/>
              </a:ext>
            </a:extLst>
          </p:cNvPr>
          <p:cNvSpPr>
            <a:spLocks noGrp="1"/>
          </p:cNvSpPr>
          <p:nvPr>
            <p:ph type="title"/>
          </p:nvPr>
        </p:nvSpPr>
        <p:spPr>
          <a:xfrm>
            <a:off x="341362" y="291518"/>
            <a:ext cx="3641035" cy="1325563"/>
          </a:xfrm>
        </p:spPr>
        <p:txBody>
          <a:bodyPr>
            <a:normAutofit/>
          </a:bodyPr>
          <a:lstStyle/>
          <a:p>
            <a:r>
              <a:rPr lang="en-US" sz="7200">
                <a:solidFill>
                  <a:schemeClr val="bg1"/>
                </a:solidFill>
                <a:latin typeface="Built Titling Rg" panose="020B0206030202080204" pitchFamily="34" charset="77"/>
              </a:rPr>
              <a:t>MOOD</a:t>
            </a:r>
          </a:p>
        </p:txBody>
      </p:sp>
    </p:spTree>
    <p:extLst>
      <p:ext uri="{BB962C8B-B14F-4D97-AF65-F5344CB8AC3E}">
        <p14:creationId xmlns:p14="http://schemas.microsoft.com/office/powerpoint/2010/main" val="743062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96E4-2FC7-221C-E016-E955E144D4B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2D481342-CB03-0DF0-123D-0FF500F6634F}"/>
              </a:ext>
            </a:extLst>
          </p:cNvPr>
          <p:cNvSpPr/>
          <p:nvPr/>
        </p:nvSpPr>
        <p:spPr>
          <a:xfrm>
            <a:off x="-1" y="-4924"/>
            <a:ext cx="12586447" cy="6884504"/>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4" name="Picture 13">
            <a:extLst>
              <a:ext uri="{FF2B5EF4-FFF2-40B4-BE49-F238E27FC236}">
                <a16:creationId xmlns:a16="http://schemas.microsoft.com/office/drawing/2014/main" id="{8A6322FF-BCC2-CCB5-1E10-23A0852FD0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8168" y="4106651"/>
            <a:ext cx="1253247" cy="227761"/>
          </a:xfrm>
          <a:prstGeom prst="rect">
            <a:avLst/>
          </a:prstGeom>
        </p:spPr>
      </p:pic>
      <p:pic>
        <p:nvPicPr>
          <p:cNvPr id="7" name="Picture 6" descr="A person stretching in bed&#10;&#10;Description automatically generated">
            <a:extLst>
              <a:ext uri="{FF2B5EF4-FFF2-40B4-BE49-F238E27FC236}">
                <a16:creationId xmlns:a16="http://schemas.microsoft.com/office/drawing/2014/main" id="{2D442E7E-78F5-60C7-7BAD-FD2ED6C64B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0307"/>
            <a:ext cx="4764593" cy="7135269"/>
          </a:xfrm>
          <a:prstGeom prst="rect">
            <a:avLst/>
          </a:prstGeom>
        </p:spPr>
      </p:pic>
      <p:sp>
        <p:nvSpPr>
          <p:cNvPr id="9" name="Title 1">
            <a:extLst>
              <a:ext uri="{FF2B5EF4-FFF2-40B4-BE49-F238E27FC236}">
                <a16:creationId xmlns:a16="http://schemas.microsoft.com/office/drawing/2014/main" id="{4431EC77-2691-89B3-65F0-42C66151C102}"/>
              </a:ext>
            </a:extLst>
          </p:cNvPr>
          <p:cNvSpPr txBox="1">
            <a:spLocks/>
          </p:cNvSpPr>
          <p:nvPr/>
        </p:nvSpPr>
        <p:spPr>
          <a:xfrm>
            <a:off x="5871177" y="800145"/>
            <a:ext cx="5029091" cy="28131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9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67% </a:t>
            </a:r>
            <a:r>
              <a:rPr kumimoji="0" lang="en-US" sz="4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improvement</a:t>
            </a:r>
            <a:r>
              <a:rPr kumimoji="0" lang="en-US" sz="6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in SLEEP</a:t>
            </a:r>
            <a:endParaRPr kumimoji="0" lang="en-NZ" sz="4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sp>
        <p:nvSpPr>
          <p:cNvPr id="11" name="Title 10">
            <a:extLst>
              <a:ext uri="{FF2B5EF4-FFF2-40B4-BE49-F238E27FC236}">
                <a16:creationId xmlns:a16="http://schemas.microsoft.com/office/drawing/2014/main" id="{F59004E5-000F-6619-754D-1AC5ADDBEADF}"/>
              </a:ext>
            </a:extLst>
          </p:cNvPr>
          <p:cNvSpPr>
            <a:spLocks noGrp="1"/>
          </p:cNvSpPr>
          <p:nvPr>
            <p:ph type="title"/>
          </p:nvPr>
        </p:nvSpPr>
        <p:spPr>
          <a:xfrm>
            <a:off x="139793" y="4127838"/>
            <a:ext cx="2013511" cy="1325563"/>
          </a:xfrm>
        </p:spPr>
        <p:txBody>
          <a:bodyPr>
            <a:normAutofit fontScale="90000"/>
          </a:bodyPr>
          <a:lstStyle/>
          <a:p>
            <a:r>
              <a:rPr lang="en-US" sz="9600">
                <a:solidFill>
                  <a:schemeClr val="bg1"/>
                </a:solidFill>
                <a:latin typeface="Built Titling Rg" panose="020B0206030202080204" pitchFamily="34" charset="77"/>
              </a:rPr>
              <a:t>SLEEP</a:t>
            </a:r>
          </a:p>
        </p:txBody>
      </p:sp>
      <p:sp>
        <p:nvSpPr>
          <p:cNvPr id="13" name="TextBox 12">
            <a:extLst>
              <a:ext uri="{FF2B5EF4-FFF2-40B4-BE49-F238E27FC236}">
                <a16:creationId xmlns:a16="http://schemas.microsoft.com/office/drawing/2014/main" id="{BBA78656-E4AA-D996-44BB-067B5840DA1D}"/>
              </a:ext>
            </a:extLst>
          </p:cNvPr>
          <p:cNvSpPr txBox="1"/>
          <p:nvPr/>
        </p:nvSpPr>
        <p:spPr>
          <a:xfrm>
            <a:off x="5871177" y="4005183"/>
            <a:ext cx="4067845" cy="156966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“I found it easy to fall asleep”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“I found it easy to stay asleep”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Built Titling Rg" panose="020B0206030202080204" pitchFamily="34" charset="77"/>
                <a:ea typeface="+mn-ea"/>
                <a:cs typeface="+mn-cs"/>
              </a:rPr>
              <a:t>“My sleep felt restful this week”</a:t>
            </a:r>
          </a:p>
        </p:txBody>
      </p:sp>
    </p:spTree>
    <p:extLst>
      <p:ext uri="{BB962C8B-B14F-4D97-AF65-F5344CB8AC3E}">
        <p14:creationId xmlns:p14="http://schemas.microsoft.com/office/powerpoint/2010/main" val="2682126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90BDF-2CB5-4B2D-3B80-5053A6DCC4B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5BA2278-6CCC-F6C9-DC8A-411F69C726DE}"/>
              </a:ext>
            </a:extLst>
          </p:cNvPr>
          <p:cNvSpPr/>
          <p:nvPr/>
        </p:nvSpPr>
        <p:spPr>
          <a:xfrm>
            <a:off x="-1" y="0"/>
            <a:ext cx="12356757"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2" name="Title 1">
            <a:extLst>
              <a:ext uri="{FF2B5EF4-FFF2-40B4-BE49-F238E27FC236}">
                <a16:creationId xmlns:a16="http://schemas.microsoft.com/office/drawing/2014/main" id="{6A55B739-22DC-0AEE-6FA3-06E43F31661A}"/>
              </a:ext>
            </a:extLst>
          </p:cNvPr>
          <p:cNvSpPr txBox="1">
            <a:spLocks/>
          </p:cNvSpPr>
          <p:nvPr/>
        </p:nvSpPr>
        <p:spPr>
          <a:xfrm>
            <a:off x="5828426" y="343269"/>
            <a:ext cx="6387548" cy="1585789"/>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8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32% </a:t>
            </a:r>
            <a:r>
              <a:rPr kumimoji="0" lang="en-NZ" sz="52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improvement</a:t>
            </a:r>
            <a:r>
              <a:rPr kumimoji="0" lang="en-NZ" sz="52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a:t>
            </a:r>
            <a:r>
              <a:rPr kumimoji="0" lang="en-US"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remembered where everyday items were” </a:t>
            </a:r>
            <a:endParaRPr kumimoji="0" lang="en-NZ"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pic>
        <p:nvPicPr>
          <p:cNvPr id="10" name="Picture 9" descr="A screenshot of a game&#10;&#10;Description automatically generated">
            <a:extLst>
              <a:ext uri="{FF2B5EF4-FFF2-40B4-BE49-F238E27FC236}">
                <a16:creationId xmlns:a16="http://schemas.microsoft.com/office/drawing/2014/main" id="{2FB75063-7AA9-AB0D-7058-3741B8A6CCD9}"/>
              </a:ext>
            </a:extLst>
          </p:cNvPr>
          <p:cNvPicPr>
            <a:picLocks noChangeAspect="1"/>
          </p:cNvPicPr>
          <p:nvPr/>
        </p:nvPicPr>
        <p:blipFill rotWithShape="1">
          <a:blip r:embed="rId3">
            <a:extLst>
              <a:ext uri="{28A0092B-C50C-407E-A947-70E740481C1C}">
                <a14:useLocalDpi xmlns:a14="http://schemas.microsoft.com/office/drawing/2010/main" val="0"/>
              </a:ext>
            </a:extLst>
          </a:blip>
          <a:srcRect t="1428" b="68262"/>
          <a:stretch/>
        </p:blipFill>
        <p:spPr>
          <a:xfrm>
            <a:off x="6128700" y="2183291"/>
            <a:ext cx="4452612" cy="4179982"/>
          </a:xfrm>
          <a:prstGeom prst="rect">
            <a:avLst/>
          </a:prstGeom>
        </p:spPr>
      </p:pic>
      <p:pic>
        <p:nvPicPr>
          <p:cNvPr id="4" name="Picture 3">
            <a:extLst>
              <a:ext uri="{FF2B5EF4-FFF2-40B4-BE49-F238E27FC236}">
                <a16:creationId xmlns:a16="http://schemas.microsoft.com/office/drawing/2014/main" id="{15DC7D79-1D01-CC16-4DDD-F25B0DCB3708}"/>
              </a:ext>
            </a:extLst>
          </p:cNvPr>
          <p:cNvPicPr>
            <a:picLocks noChangeAspect="1"/>
          </p:cNvPicPr>
          <p:nvPr/>
        </p:nvPicPr>
        <p:blipFill>
          <a:blip r:embed="rId4"/>
          <a:srcRect l="5491"/>
          <a:stretch>
            <a:fillRect/>
          </a:stretch>
        </p:blipFill>
        <p:spPr>
          <a:xfrm>
            <a:off x="601424" y="1487616"/>
            <a:ext cx="5193426" cy="1786163"/>
          </a:xfrm>
          <a:prstGeom prst="rect">
            <a:avLst/>
          </a:prstGeom>
        </p:spPr>
      </p:pic>
      <p:pic>
        <p:nvPicPr>
          <p:cNvPr id="19" name="Picture 18">
            <a:extLst>
              <a:ext uri="{FF2B5EF4-FFF2-40B4-BE49-F238E27FC236}">
                <a16:creationId xmlns:a16="http://schemas.microsoft.com/office/drawing/2014/main" id="{638C6B9D-2BCB-6B05-F4B2-CAF46308F4C5}"/>
              </a:ext>
            </a:extLst>
          </p:cNvPr>
          <p:cNvPicPr>
            <a:picLocks noChangeAspect="1"/>
          </p:cNvPicPr>
          <p:nvPr/>
        </p:nvPicPr>
        <p:blipFill>
          <a:blip r:embed="rId5"/>
          <a:stretch>
            <a:fillRect/>
          </a:stretch>
        </p:blipFill>
        <p:spPr>
          <a:xfrm>
            <a:off x="601424" y="3429000"/>
            <a:ext cx="5193426" cy="3333095"/>
          </a:xfrm>
          <a:prstGeom prst="rect">
            <a:avLst/>
          </a:prstGeom>
        </p:spPr>
      </p:pic>
      <p:sp>
        <p:nvSpPr>
          <p:cNvPr id="21" name="Title 1">
            <a:extLst>
              <a:ext uri="{FF2B5EF4-FFF2-40B4-BE49-F238E27FC236}">
                <a16:creationId xmlns:a16="http://schemas.microsoft.com/office/drawing/2014/main" id="{FECF7341-3320-B083-E551-796BCAF0D183}"/>
              </a:ext>
            </a:extLst>
          </p:cNvPr>
          <p:cNvSpPr>
            <a:spLocks noGrp="1"/>
          </p:cNvSpPr>
          <p:nvPr>
            <p:ph type="title"/>
          </p:nvPr>
        </p:nvSpPr>
        <p:spPr>
          <a:xfrm>
            <a:off x="635000" y="95905"/>
            <a:ext cx="4374322" cy="1585790"/>
          </a:xfrm>
        </p:spPr>
        <p:txBody>
          <a:bodyPr>
            <a:normAutofit/>
          </a:bodyPr>
          <a:lstStyle/>
          <a:p>
            <a:r>
              <a:rPr lang="en-US" sz="4800">
                <a:solidFill>
                  <a:schemeClr val="bg1"/>
                </a:solidFill>
                <a:latin typeface="Built Titling Sb" panose="020B0706030202080204" pitchFamily="34" charset="0"/>
              </a:rPr>
              <a:t>MEMORY</a:t>
            </a:r>
            <a:endParaRPr lang="en-NZ" sz="4800">
              <a:solidFill>
                <a:schemeClr val="bg1"/>
              </a:solidFill>
              <a:latin typeface="Built Titling Sb" panose="020B0706030202080204" pitchFamily="34" charset="0"/>
            </a:endParaRPr>
          </a:p>
        </p:txBody>
      </p:sp>
    </p:spTree>
    <p:extLst>
      <p:ext uri="{BB962C8B-B14F-4D97-AF65-F5344CB8AC3E}">
        <p14:creationId xmlns:p14="http://schemas.microsoft.com/office/powerpoint/2010/main" val="3910376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63728-B4A7-8C24-D0BF-2CDE7B21340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746C57-1B17-8A78-7416-D0597ACAFCF0}"/>
              </a:ext>
            </a:extLst>
          </p:cNvPr>
          <p:cNvSpPr/>
          <p:nvPr/>
        </p:nvSpPr>
        <p:spPr>
          <a:xfrm>
            <a:off x="14897" y="0"/>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Title 1">
            <a:extLst>
              <a:ext uri="{FF2B5EF4-FFF2-40B4-BE49-F238E27FC236}">
                <a16:creationId xmlns:a16="http://schemas.microsoft.com/office/drawing/2014/main" id="{C1863851-06B0-C66A-A6D7-E574DECA3E09}"/>
              </a:ext>
            </a:extLst>
          </p:cNvPr>
          <p:cNvSpPr txBox="1">
            <a:spLocks/>
          </p:cNvSpPr>
          <p:nvPr/>
        </p:nvSpPr>
        <p:spPr>
          <a:xfrm>
            <a:off x="6188241" y="465492"/>
            <a:ext cx="5955895" cy="2185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a:t>
            </a:r>
            <a:r>
              <a:rPr kumimoji="0" lang="en-NZ" sz="71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54%</a:t>
            </a:r>
            <a:r>
              <a:rPr kumimoji="0" lang="en-NZ" sz="5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Improvement</a:t>
            </a:r>
            <a:br>
              <a:rPr kumimoji="0" lang="en-NZ" sz="4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br>
            <a:r>
              <a:rPr kumimoji="0" lang="en-US" sz="4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found it “easy to finish tasks”</a:t>
            </a:r>
            <a:endParaRPr kumimoji="0" lang="en-NZ" sz="2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pic>
        <p:nvPicPr>
          <p:cNvPr id="9" name="Picture 8" descr="A screenshot of a game&#10;&#10;Description automatically generated">
            <a:extLst>
              <a:ext uri="{FF2B5EF4-FFF2-40B4-BE49-F238E27FC236}">
                <a16:creationId xmlns:a16="http://schemas.microsoft.com/office/drawing/2014/main" id="{EDEDF118-B777-0048-95AF-DDB44A8C5DA6}"/>
              </a:ext>
            </a:extLst>
          </p:cNvPr>
          <p:cNvPicPr>
            <a:picLocks noChangeAspect="1"/>
          </p:cNvPicPr>
          <p:nvPr/>
        </p:nvPicPr>
        <p:blipFill rotWithShape="1">
          <a:blip r:embed="rId3">
            <a:extLst>
              <a:ext uri="{28A0092B-C50C-407E-A947-70E740481C1C}">
                <a14:useLocalDpi xmlns:a14="http://schemas.microsoft.com/office/drawing/2010/main" val="0"/>
              </a:ext>
            </a:extLst>
          </a:blip>
          <a:srcRect t="36863" b="33791"/>
          <a:stretch/>
        </p:blipFill>
        <p:spPr>
          <a:xfrm>
            <a:off x="6791556" y="2663789"/>
            <a:ext cx="4261839" cy="3873640"/>
          </a:xfrm>
          <a:prstGeom prst="rect">
            <a:avLst/>
          </a:prstGeom>
        </p:spPr>
      </p:pic>
      <p:pic>
        <p:nvPicPr>
          <p:cNvPr id="32" name="Picture 31">
            <a:extLst>
              <a:ext uri="{FF2B5EF4-FFF2-40B4-BE49-F238E27FC236}">
                <a16:creationId xmlns:a16="http://schemas.microsoft.com/office/drawing/2014/main" id="{7C6DC860-D9A1-2C69-61F5-4D34B3C02D24}"/>
              </a:ext>
            </a:extLst>
          </p:cNvPr>
          <p:cNvPicPr>
            <a:picLocks noChangeAspect="1"/>
          </p:cNvPicPr>
          <p:nvPr/>
        </p:nvPicPr>
        <p:blipFill>
          <a:blip r:embed="rId4"/>
          <a:stretch>
            <a:fillRect/>
          </a:stretch>
        </p:blipFill>
        <p:spPr>
          <a:xfrm>
            <a:off x="1040846" y="3735942"/>
            <a:ext cx="4962574" cy="2682472"/>
          </a:xfrm>
          <a:prstGeom prst="rect">
            <a:avLst/>
          </a:prstGeom>
        </p:spPr>
      </p:pic>
      <p:pic>
        <p:nvPicPr>
          <p:cNvPr id="34" name="Picture 33">
            <a:extLst>
              <a:ext uri="{FF2B5EF4-FFF2-40B4-BE49-F238E27FC236}">
                <a16:creationId xmlns:a16="http://schemas.microsoft.com/office/drawing/2014/main" id="{C90F7B59-51A4-8114-0F5F-E153EFE21C3C}"/>
              </a:ext>
            </a:extLst>
          </p:cNvPr>
          <p:cNvPicPr>
            <a:picLocks noChangeAspect="1"/>
          </p:cNvPicPr>
          <p:nvPr/>
        </p:nvPicPr>
        <p:blipFill>
          <a:blip r:embed="rId5"/>
          <a:srcRect l="11214" t="4606"/>
          <a:stretch>
            <a:fillRect/>
          </a:stretch>
        </p:blipFill>
        <p:spPr>
          <a:xfrm>
            <a:off x="1019585" y="1311906"/>
            <a:ext cx="4966105" cy="2210228"/>
          </a:xfrm>
          <a:prstGeom prst="rect">
            <a:avLst/>
          </a:prstGeom>
        </p:spPr>
      </p:pic>
      <p:sp>
        <p:nvSpPr>
          <p:cNvPr id="36" name="Title 1">
            <a:extLst>
              <a:ext uri="{FF2B5EF4-FFF2-40B4-BE49-F238E27FC236}">
                <a16:creationId xmlns:a16="http://schemas.microsoft.com/office/drawing/2014/main" id="{17F2E854-5084-5C8B-5BB5-76799D05980D}"/>
              </a:ext>
            </a:extLst>
          </p:cNvPr>
          <p:cNvSpPr>
            <a:spLocks noGrp="1"/>
          </p:cNvSpPr>
          <p:nvPr>
            <p:ph type="title"/>
          </p:nvPr>
        </p:nvSpPr>
        <p:spPr>
          <a:xfrm>
            <a:off x="927345" y="120138"/>
            <a:ext cx="5168656" cy="1523132"/>
          </a:xfrm>
        </p:spPr>
        <p:txBody>
          <a:bodyPr>
            <a:normAutofit/>
          </a:bodyPr>
          <a:lstStyle/>
          <a:p>
            <a:r>
              <a:rPr lang="en-US" sz="4800">
                <a:solidFill>
                  <a:schemeClr val="bg1"/>
                </a:solidFill>
                <a:latin typeface="Built Titling Sb" panose="020B0706030202080204" pitchFamily="34" charset="0"/>
              </a:rPr>
              <a:t>Focus</a:t>
            </a:r>
            <a:endParaRPr lang="en-NZ" sz="4800">
              <a:solidFill>
                <a:schemeClr val="bg1"/>
              </a:solidFill>
              <a:latin typeface="Built Titling Sb" panose="020B0706030202080204" pitchFamily="34" charset="0"/>
            </a:endParaRPr>
          </a:p>
        </p:txBody>
      </p:sp>
    </p:spTree>
    <p:extLst>
      <p:ext uri="{BB962C8B-B14F-4D97-AF65-F5344CB8AC3E}">
        <p14:creationId xmlns:p14="http://schemas.microsoft.com/office/powerpoint/2010/main" val="1810905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D57D11-CB72-66ED-3E42-D5CB94885901}"/>
              </a:ext>
            </a:extLst>
          </p:cNvPr>
          <p:cNvSpPr/>
          <p:nvPr/>
        </p:nvSpPr>
        <p:spPr>
          <a:xfrm>
            <a:off x="0" y="0"/>
            <a:ext cx="12307330" cy="6874748"/>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Title 1">
            <a:extLst>
              <a:ext uri="{FF2B5EF4-FFF2-40B4-BE49-F238E27FC236}">
                <a16:creationId xmlns:a16="http://schemas.microsoft.com/office/drawing/2014/main" id="{D5EAD8A4-D1DC-C61F-4102-5C0615A35A74}"/>
              </a:ext>
            </a:extLst>
          </p:cNvPr>
          <p:cNvSpPr txBox="1">
            <a:spLocks/>
          </p:cNvSpPr>
          <p:nvPr/>
        </p:nvSpPr>
        <p:spPr>
          <a:xfrm>
            <a:off x="6151057" y="593911"/>
            <a:ext cx="5704310" cy="1698715"/>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5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16% Improvement</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felt “less mentally fatigued” </a:t>
            </a:r>
            <a:endParaRPr kumimoji="0" lang="en-NZ" sz="3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pic>
        <p:nvPicPr>
          <p:cNvPr id="13" name="Picture 12" descr="A screenshot of a game&#10;&#10;Description automatically generated">
            <a:extLst>
              <a:ext uri="{FF2B5EF4-FFF2-40B4-BE49-F238E27FC236}">
                <a16:creationId xmlns:a16="http://schemas.microsoft.com/office/drawing/2014/main" id="{30B3D64B-ADA0-75A3-FDDE-DA67961E76DC}"/>
              </a:ext>
            </a:extLst>
          </p:cNvPr>
          <p:cNvPicPr>
            <a:picLocks noChangeAspect="1"/>
          </p:cNvPicPr>
          <p:nvPr/>
        </p:nvPicPr>
        <p:blipFill rotWithShape="1">
          <a:blip r:embed="rId3">
            <a:extLst>
              <a:ext uri="{28A0092B-C50C-407E-A947-70E740481C1C}">
                <a14:useLocalDpi xmlns:a14="http://schemas.microsoft.com/office/drawing/2010/main" val="0"/>
              </a:ext>
            </a:extLst>
          </a:blip>
          <a:srcRect t="71410"/>
          <a:stretch/>
        </p:blipFill>
        <p:spPr>
          <a:xfrm>
            <a:off x="6673513" y="2496637"/>
            <a:ext cx="4497780" cy="3982788"/>
          </a:xfrm>
          <a:prstGeom prst="rect">
            <a:avLst/>
          </a:prstGeom>
        </p:spPr>
      </p:pic>
      <p:pic>
        <p:nvPicPr>
          <p:cNvPr id="3" name="Picture 2">
            <a:extLst>
              <a:ext uri="{FF2B5EF4-FFF2-40B4-BE49-F238E27FC236}">
                <a16:creationId xmlns:a16="http://schemas.microsoft.com/office/drawing/2014/main" id="{E9305EBD-0EA1-BD94-9C55-0D312A538044}"/>
              </a:ext>
            </a:extLst>
          </p:cNvPr>
          <p:cNvPicPr>
            <a:picLocks noChangeAspect="1"/>
          </p:cNvPicPr>
          <p:nvPr/>
        </p:nvPicPr>
        <p:blipFill>
          <a:blip r:embed="rId4"/>
          <a:stretch>
            <a:fillRect/>
          </a:stretch>
        </p:blipFill>
        <p:spPr>
          <a:xfrm>
            <a:off x="336633" y="1300412"/>
            <a:ext cx="5316559" cy="2392451"/>
          </a:xfrm>
          <a:prstGeom prst="rect">
            <a:avLst/>
          </a:prstGeom>
        </p:spPr>
      </p:pic>
      <p:pic>
        <p:nvPicPr>
          <p:cNvPr id="23" name="Picture 22">
            <a:extLst>
              <a:ext uri="{FF2B5EF4-FFF2-40B4-BE49-F238E27FC236}">
                <a16:creationId xmlns:a16="http://schemas.microsoft.com/office/drawing/2014/main" id="{EF5A9692-CE59-CCEA-8C87-97E7F9474D18}"/>
              </a:ext>
            </a:extLst>
          </p:cNvPr>
          <p:cNvPicPr>
            <a:picLocks noChangeAspect="1"/>
          </p:cNvPicPr>
          <p:nvPr/>
        </p:nvPicPr>
        <p:blipFill>
          <a:blip r:embed="rId5"/>
          <a:stretch>
            <a:fillRect/>
          </a:stretch>
        </p:blipFill>
        <p:spPr>
          <a:xfrm>
            <a:off x="336633" y="3850935"/>
            <a:ext cx="5316173" cy="2798307"/>
          </a:xfrm>
          <a:prstGeom prst="rect">
            <a:avLst/>
          </a:prstGeom>
        </p:spPr>
      </p:pic>
      <p:sp>
        <p:nvSpPr>
          <p:cNvPr id="25" name="Title 1">
            <a:extLst>
              <a:ext uri="{FF2B5EF4-FFF2-40B4-BE49-F238E27FC236}">
                <a16:creationId xmlns:a16="http://schemas.microsoft.com/office/drawing/2014/main" id="{86590A5C-EFDA-52F7-DA41-80C998C0873B}"/>
              </a:ext>
            </a:extLst>
          </p:cNvPr>
          <p:cNvSpPr>
            <a:spLocks noGrp="1"/>
          </p:cNvSpPr>
          <p:nvPr>
            <p:ph type="title"/>
          </p:nvPr>
        </p:nvSpPr>
        <p:spPr>
          <a:xfrm>
            <a:off x="243630" y="208758"/>
            <a:ext cx="5110248" cy="1585790"/>
          </a:xfrm>
        </p:spPr>
        <p:txBody>
          <a:bodyPr>
            <a:normAutofit/>
          </a:bodyPr>
          <a:lstStyle/>
          <a:p>
            <a:r>
              <a:rPr lang="en-US" sz="4800">
                <a:solidFill>
                  <a:schemeClr val="bg1"/>
                </a:solidFill>
                <a:latin typeface="Built Titling Sb" panose="020B0706030202080204" pitchFamily="34" charset="0"/>
              </a:rPr>
              <a:t>Mental agility</a:t>
            </a:r>
            <a:endParaRPr lang="en-NZ" sz="4800">
              <a:solidFill>
                <a:schemeClr val="bg1"/>
              </a:solidFill>
              <a:latin typeface="Built Titling Sb" panose="020B0706030202080204" pitchFamily="34" charset="0"/>
            </a:endParaRPr>
          </a:p>
        </p:txBody>
      </p:sp>
    </p:spTree>
    <p:extLst>
      <p:ext uri="{BB962C8B-B14F-4D97-AF65-F5344CB8AC3E}">
        <p14:creationId xmlns:p14="http://schemas.microsoft.com/office/powerpoint/2010/main" val="4204550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9F6A2-F2B0-338C-B5DC-501D504D0687}"/>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596DD05E-1E92-A8E1-8F2E-37185941DB8E}"/>
              </a:ext>
            </a:extLst>
          </p:cNvPr>
          <p:cNvSpPr/>
          <p:nvPr/>
        </p:nvSpPr>
        <p:spPr>
          <a:xfrm>
            <a:off x="0" y="0"/>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a:extLst>
              <a:ext uri="{FF2B5EF4-FFF2-40B4-BE49-F238E27FC236}">
                <a16:creationId xmlns:a16="http://schemas.microsoft.com/office/drawing/2014/main" id="{9AF493A2-E004-7604-FCB4-CEE6DBF9EAC4}"/>
              </a:ext>
            </a:extLst>
          </p:cNvPr>
          <p:cNvPicPr>
            <a:picLocks noChangeAspect="1"/>
          </p:cNvPicPr>
          <p:nvPr/>
        </p:nvPicPr>
        <p:blipFill>
          <a:blip r:embed="rId3">
            <a:extLst>
              <a:ext uri="{28A0092B-C50C-407E-A947-70E740481C1C}">
                <a14:useLocalDpi xmlns:a14="http://schemas.microsoft.com/office/drawing/2010/main" val="0"/>
              </a:ext>
            </a:extLst>
          </a:blip>
          <a:srcRect t="10527"/>
          <a:stretch>
            <a:fillRect/>
          </a:stretch>
        </p:blipFill>
        <p:spPr>
          <a:xfrm>
            <a:off x="2639579" y="1535355"/>
            <a:ext cx="7706653" cy="4877252"/>
          </a:xfrm>
          <a:prstGeom prst="rect">
            <a:avLst/>
          </a:prstGeom>
        </p:spPr>
      </p:pic>
      <p:sp>
        <p:nvSpPr>
          <p:cNvPr id="8" name="Title 1">
            <a:extLst>
              <a:ext uri="{FF2B5EF4-FFF2-40B4-BE49-F238E27FC236}">
                <a16:creationId xmlns:a16="http://schemas.microsoft.com/office/drawing/2014/main" id="{DED8B052-E812-FA23-56B1-A6DEE3509BFD}"/>
              </a:ext>
            </a:extLst>
          </p:cNvPr>
          <p:cNvSpPr txBox="1">
            <a:spLocks/>
          </p:cNvSpPr>
          <p:nvPr/>
        </p:nvSpPr>
        <p:spPr>
          <a:xfrm>
            <a:off x="1989222" y="96973"/>
            <a:ext cx="931298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How many differences can you spot?</a:t>
            </a:r>
            <a:endParaRPr kumimoji="0" lang="en-NZ" sz="32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p:txBody>
      </p:sp>
      <p:sp>
        <p:nvSpPr>
          <p:cNvPr id="2" name="Oval 1">
            <a:extLst>
              <a:ext uri="{FF2B5EF4-FFF2-40B4-BE49-F238E27FC236}">
                <a16:creationId xmlns:a16="http://schemas.microsoft.com/office/drawing/2014/main" id="{490CC173-EDFE-2046-F29F-155DAC33EA40}"/>
              </a:ext>
            </a:extLst>
          </p:cNvPr>
          <p:cNvSpPr/>
          <p:nvPr/>
        </p:nvSpPr>
        <p:spPr>
          <a:xfrm>
            <a:off x="102789" y="1016000"/>
            <a:ext cx="1986845" cy="1952978"/>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8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60</a:t>
            </a:r>
            <a:r>
              <a:rPr kumimoji="0" lang="en-NZ" sz="2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s</a:t>
            </a:r>
            <a:endParaRPr kumimoji="0" lang="en-NZ" sz="115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spTree>
    <p:extLst>
      <p:ext uri="{BB962C8B-B14F-4D97-AF65-F5344CB8AC3E}">
        <p14:creationId xmlns:p14="http://schemas.microsoft.com/office/powerpoint/2010/main" val="2228890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5C1B0-03A4-D81E-B547-3E40387E17D3}"/>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8B945034-9C49-24CE-8D81-5CA41F7F0649}"/>
              </a:ext>
            </a:extLst>
          </p:cNvPr>
          <p:cNvSpPr txBox="1">
            <a:spLocks/>
          </p:cNvSpPr>
          <p:nvPr/>
        </p:nvSpPr>
        <p:spPr>
          <a:xfrm>
            <a:off x="611978" y="63243"/>
            <a:ext cx="11501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44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Brain is a </a:t>
            </a:r>
            <a:r>
              <a:rPr kumimoji="0" lang="en-NZ" sz="5400" b="0" i="0" u="none" strike="noStrike" kern="1200" cap="none" spc="0" normalizeH="0" baseline="0" noProof="0">
                <a:ln>
                  <a:noFill/>
                </a:ln>
                <a:solidFill>
                  <a:srgbClr val="675EAA"/>
                </a:solidFill>
                <a:effectLst/>
                <a:uLnTx/>
                <a:uFillTx/>
                <a:latin typeface="Built Titling Sb" panose="020B0706030202080204" pitchFamily="34" charset="0"/>
                <a:ea typeface="+mj-ea"/>
                <a:cs typeface="+mj-cs"/>
              </a:rPr>
              <a:t>complex organ </a:t>
            </a:r>
            <a:r>
              <a:rPr kumimoji="0" lang="en-NZ" sz="44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with multiple pathways at play </a:t>
            </a:r>
          </a:p>
        </p:txBody>
      </p:sp>
      <p:pic>
        <p:nvPicPr>
          <p:cNvPr id="18" name="Picture 17">
            <a:extLst>
              <a:ext uri="{FF2B5EF4-FFF2-40B4-BE49-F238E27FC236}">
                <a16:creationId xmlns:a16="http://schemas.microsoft.com/office/drawing/2014/main" id="{2D1A634D-B8A5-FBBB-1863-4B73074DF59A}"/>
              </a:ext>
            </a:extLst>
          </p:cNvPr>
          <p:cNvPicPr>
            <a:picLocks noChangeAspect="1"/>
          </p:cNvPicPr>
          <p:nvPr/>
        </p:nvPicPr>
        <p:blipFill>
          <a:blip r:embed="rId3"/>
          <a:stretch>
            <a:fillRect/>
          </a:stretch>
        </p:blipFill>
        <p:spPr>
          <a:xfrm>
            <a:off x="208282" y="1388806"/>
            <a:ext cx="7779170" cy="4919898"/>
          </a:xfrm>
          <a:prstGeom prst="rect">
            <a:avLst/>
          </a:prstGeom>
        </p:spPr>
      </p:pic>
      <p:pic>
        <p:nvPicPr>
          <p:cNvPr id="20" name="Picture 19">
            <a:extLst>
              <a:ext uri="{FF2B5EF4-FFF2-40B4-BE49-F238E27FC236}">
                <a16:creationId xmlns:a16="http://schemas.microsoft.com/office/drawing/2014/main" id="{B3C9C154-362B-49F3-E999-4514769BCA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89931" y="1772356"/>
            <a:ext cx="3981629" cy="4052730"/>
          </a:xfrm>
          <a:prstGeom prst="rect">
            <a:avLst/>
          </a:prstGeom>
        </p:spPr>
      </p:pic>
    </p:spTree>
    <p:extLst>
      <p:ext uri="{BB962C8B-B14F-4D97-AF65-F5344CB8AC3E}">
        <p14:creationId xmlns:p14="http://schemas.microsoft.com/office/powerpoint/2010/main" val="100827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76912B1D-D553-11B2-7829-7881D928D01A}"/>
              </a:ext>
            </a:extLst>
          </p:cNvPr>
          <p:cNvSpPr txBox="1"/>
          <p:nvPr/>
        </p:nvSpPr>
        <p:spPr>
          <a:xfrm>
            <a:off x="705333" y="3989651"/>
            <a:ext cx="2406153"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srgbClr val="27251E"/>
                </a:solidFill>
                <a:effectLst/>
                <a:uLnTx/>
                <a:uFillTx/>
                <a:latin typeface="Gotham-book" panose="02000504050000020004" pitchFamily="2" charset="0"/>
                <a:ea typeface="+mn-ea"/>
                <a:cs typeface="+mn-cs"/>
              </a:rPr>
              <a:t>Low baseline inflammatory marker</a:t>
            </a:r>
          </a:p>
        </p:txBody>
      </p:sp>
      <p:sp>
        <p:nvSpPr>
          <p:cNvPr id="16" name="TextBox 15">
            <a:extLst>
              <a:ext uri="{FF2B5EF4-FFF2-40B4-BE49-F238E27FC236}">
                <a16:creationId xmlns:a16="http://schemas.microsoft.com/office/drawing/2014/main" id="{EFD40DA5-C5A5-236B-CF43-A45C469012E2}"/>
              </a:ext>
            </a:extLst>
          </p:cNvPr>
          <p:cNvSpPr txBox="1"/>
          <p:nvPr/>
        </p:nvSpPr>
        <p:spPr>
          <a:xfrm>
            <a:off x="3406594" y="4005040"/>
            <a:ext cx="257632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srgbClr val="27251E"/>
                </a:solidFill>
                <a:effectLst/>
                <a:uLnTx/>
                <a:uFillTx/>
                <a:latin typeface="Gotham-book" panose="02000504050000020004" pitchFamily="2" charset="0"/>
                <a:ea typeface="+mn-ea"/>
                <a:cs typeface="+mn-cs"/>
              </a:rPr>
              <a:t>Inflammation activated</a:t>
            </a:r>
          </a:p>
        </p:txBody>
      </p:sp>
      <p:sp>
        <p:nvSpPr>
          <p:cNvPr id="18" name="TextBox 17">
            <a:extLst>
              <a:ext uri="{FF2B5EF4-FFF2-40B4-BE49-F238E27FC236}">
                <a16:creationId xmlns:a16="http://schemas.microsoft.com/office/drawing/2014/main" id="{C2242E6E-0551-D033-7EA8-3F92D6EE7E05}"/>
              </a:ext>
            </a:extLst>
          </p:cNvPr>
          <p:cNvSpPr txBox="1"/>
          <p:nvPr/>
        </p:nvSpPr>
        <p:spPr>
          <a:xfrm>
            <a:off x="6278024" y="4174317"/>
            <a:ext cx="4716018"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srgbClr val="27251E"/>
                </a:solidFill>
                <a:effectLst/>
                <a:uLnTx/>
                <a:uFillTx/>
                <a:latin typeface="Gotham-book" panose="02000504050000020004" pitchFamily="2" charset="0"/>
                <a:ea typeface="+mn-ea"/>
                <a:cs typeface="+mn-cs"/>
              </a:rPr>
              <a:t>Visibly reduces inflammation, at both low and high doses with greater reduction at high dose</a:t>
            </a:r>
            <a:endParaRPr kumimoji="0" lang="en-NZ" sz="1600" b="0" i="0" u="none" strike="noStrike" kern="1200" cap="none" spc="0" normalizeH="0" baseline="0" noProof="0">
              <a:ln>
                <a:noFill/>
              </a:ln>
              <a:solidFill>
                <a:prstClr val="black"/>
              </a:solidFill>
              <a:effectLst/>
              <a:uLnTx/>
              <a:uFillTx/>
              <a:latin typeface="Gotham-book" panose="02000504050000020004" pitchFamily="2" charset="0"/>
              <a:ea typeface="+mn-ea"/>
              <a:cs typeface="+mn-cs"/>
            </a:endParaRPr>
          </a:p>
        </p:txBody>
      </p:sp>
      <p:sp>
        <p:nvSpPr>
          <p:cNvPr id="19" name="Left Bracket 18">
            <a:extLst>
              <a:ext uri="{FF2B5EF4-FFF2-40B4-BE49-F238E27FC236}">
                <a16:creationId xmlns:a16="http://schemas.microsoft.com/office/drawing/2014/main" id="{E17F2B10-1F00-2D5E-88A7-75FBAD92D89A}"/>
              </a:ext>
            </a:extLst>
          </p:cNvPr>
          <p:cNvSpPr/>
          <p:nvPr/>
        </p:nvSpPr>
        <p:spPr>
          <a:xfrm rot="16200000">
            <a:off x="8851451" y="1251082"/>
            <a:ext cx="45719" cy="5736338"/>
          </a:xfrm>
          <a:prstGeom prst="leftBracket">
            <a:avLst/>
          </a:prstGeom>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4AE5A6EF-8678-2D66-22A5-D565E1E86976}"/>
              </a:ext>
            </a:extLst>
          </p:cNvPr>
          <p:cNvSpPr txBox="1"/>
          <p:nvPr/>
        </p:nvSpPr>
        <p:spPr>
          <a:xfrm>
            <a:off x="319938" y="415642"/>
            <a:ext cx="12536424"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3600" b="1" i="0" u="none" strike="noStrike" kern="1200" cap="none" spc="0" normalizeH="0" baseline="0" noProof="0" err="1">
                <a:ln>
                  <a:noFill/>
                </a:ln>
                <a:solidFill>
                  <a:srgbClr val="27251E"/>
                </a:solidFill>
                <a:effectLst/>
                <a:uLnTx/>
                <a:uFillTx/>
                <a:latin typeface="Built Titling Sb" panose="020B0706030202080204" pitchFamily="34" charset="0"/>
                <a:ea typeface="+mn-ea"/>
                <a:cs typeface="+mn-cs"/>
              </a:rPr>
              <a:t>Braincurrant</a:t>
            </a:r>
            <a:r>
              <a:rPr kumimoji="0" lang="en-NZ" sz="3600" b="1" i="0" u="none" strike="noStrike" kern="1200" cap="none" spc="0" normalizeH="0" baseline="0" noProof="0">
                <a:ln>
                  <a:noFill/>
                </a:ln>
                <a:solidFill>
                  <a:srgbClr val="27251E"/>
                </a:solidFill>
                <a:effectLst/>
                <a:uLnTx/>
                <a:uFillTx/>
                <a:latin typeface="Built Titling Sb" panose="020B0706030202080204" pitchFamily="34" charset="0"/>
                <a:ea typeface="+mn-ea"/>
                <a:cs typeface="+mn-cs"/>
              </a:rPr>
              <a:t>® reduces inflammation‑linked activation in a zebrafish model,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3600" b="1" i="0" u="none" strike="noStrike" kern="1200" cap="none" spc="0" normalizeH="0" baseline="0" noProof="0">
                <a:ln>
                  <a:noFill/>
                </a:ln>
                <a:solidFill>
                  <a:srgbClr val="27251E"/>
                </a:solidFill>
                <a:effectLst/>
                <a:uLnTx/>
                <a:uFillTx/>
                <a:latin typeface="Built Titling Sb" panose="020B0706030202080204" pitchFamily="34" charset="0"/>
                <a:ea typeface="+mn-ea"/>
                <a:cs typeface="+mn-cs"/>
              </a:rPr>
              <a:t>in a dose‑responsive manner</a:t>
            </a:r>
            <a:endParaRPr kumimoji="0" lang="en-NZ" sz="3600" b="0" i="0" u="none" strike="noStrike" kern="1200" cap="none" spc="0" normalizeH="0" baseline="0" noProof="0">
              <a:ln>
                <a:noFill/>
              </a:ln>
              <a:solidFill>
                <a:prstClr val="black"/>
              </a:solidFill>
              <a:effectLst/>
              <a:uLnTx/>
              <a:uFillTx/>
              <a:latin typeface="Built Titling Sb" panose="020B0706030202080204" pitchFamily="34" charset="0"/>
              <a:ea typeface="+mn-ea"/>
              <a:cs typeface="+mn-cs"/>
            </a:endParaRPr>
          </a:p>
        </p:txBody>
      </p:sp>
      <p:sp>
        <p:nvSpPr>
          <p:cNvPr id="3" name="TextBox 2">
            <a:extLst>
              <a:ext uri="{FF2B5EF4-FFF2-40B4-BE49-F238E27FC236}">
                <a16:creationId xmlns:a16="http://schemas.microsoft.com/office/drawing/2014/main" id="{6ADA68DB-A5A1-EBBF-94D2-95FCD6DFEEC4}"/>
              </a:ext>
            </a:extLst>
          </p:cNvPr>
          <p:cNvSpPr txBox="1"/>
          <p:nvPr/>
        </p:nvSpPr>
        <p:spPr>
          <a:xfrm>
            <a:off x="319938" y="5664373"/>
            <a:ext cx="1156557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27251E"/>
                </a:solidFill>
                <a:effectLst/>
                <a:uLnTx/>
                <a:uFillTx/>
                <a:latin typeface="Gotham-book" panose="02000504050000020004" pitchFamily="2" charset="0"/>
                <a:ea typeface="+mn-ea"/>
                <a:cs typeface="+mn-cs"/>
              </a:rPr>
              <a:t>Long-term brain inflammation can quietly wear down brain cells and the connections between them over time. Targeting neuroinflammation may therefore help support clearer thinking, better memory, and healthier cognitive ageing as we get older.</a:t>
            </a:r>
          </a:p>
        </p:txBody>
      </p:sp>
      <p:sp>
        <p:nvSpPr>
          <p:cNvPr id="9" name="Rectangle 8">
            <a:extLst>
              <a:ext uri="{FF2B5EF4-FFF2-40B4-BE49-F238E27FC236}">
                <a16:creationId xmlns:a16="http://schemas.microsoft.com/office/drawing/2014/main" id="{0EDB8D2A-87CE-806E-20E4-7176E9F5AD9D}"/>
              </a:ext>
            </a:extLst>
          </p:cNvPr>
          <p:cNvSpPr/>
          <p:nvPr/>
        </p:nvSpPr>
        <p:spPr>
          <a:xfrm>
            <a:off x="6139303" y="2424254"/>
            <a:ext cx="1414375" cy="25889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err="1">
                <a:ln>
                  <a:noFill/>
                </a:ln>
                <a:solidFill>
                  <a:prstClr val="white"/>
                </a:solidFill>
                <a:effectLst/>
                <a:uLnTx/>
                <a:uFillTx/>
                <a:latin typeface="Aptos" panose="02110004020202020204"/>
                <a:ea typeface="+mn-ea"/>
                <a:cs typeface="+mn-cs"/>
              </a:rPr>
              <a:t>Braincurrant</a:t>
            </a: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5" name="Picture 24">
            <a:extLst>
              <a:ext uri="{FF2B5EF4-FFF2-40B4-BE49-F238E27FC236}">
                <a16:creationId xmlns:a16="http://schemas.microsoft.com/office/drawing/2014/main" id="{03409C6B-5464-551E-6D2F-C185244AB5B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2979" y="1603071"/>
            <a:ext cx="1799024" cy="326949"/>
          </a:xfrm>
          <a:prstGeom prst="rect">
            <a:avLst/>
          </a:prstGeom>
        </p:spPr>
      </p:pic>
      <p:pic>
        <p:nvPicPr>
          <p:cNvPr id="26" name="Picture 25">
            <a:extLst>
              <a:ext uri="{FF2B5EF4-FFF2-40B4-BE49-F238E27FC236}">
                <a16:creationId xmlns:a16="http://schemas.microsoft.com/office/drawing/2014/main" id="{69B7D70E-4BEC-1A64-17C8-D59BD12364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07864" y="1608038"/>
            <a:ext cx="1799024" cy="326949"/>
          </a:xfrm>
          <a:prstGeom prst="rect">
            <a:avLst/>
          </a:prstGeom>
        </p:spPr>
      </p:pic>
      <p:pic>
        <p:nvPicPr>
          <p:cNvPr id="8" name="Picture 7">
            <a:extLst>
              <a:ext uri="{FF2B5EF4-FFF2-40B4-BE49-F238E27FC236}">
                <a16:creationId xmlns:a16="http://schemas.microsoft.com/office/drawing/2014/main" id="{19A8E974-1F43-8AF8-F332-4795EDDB3372}"/>
              </a:ext>
            </a:extLst>
          </p:cNvPr>
          <p:cNvPicPr>
            <a:picLocks noChangeAspect="1"/>
          </p:cNvPicPr>
          <p:nvPr/>
        </p:nvPicPr>
        <p:blipFill>
          <a:blip r:embed="rId4"/>
          <a:stretch>
            <a:fillRect/>
          </a:stretch>
        </p:blipFill>
        <p:spPr>
          <a:xfrm>
            <a:off x="171269" y="1846772"/>
            <a:ext cx="11571211" cy="2249619"/>
          </a:xfrm>
          <a:prstGeom prst="rect">
            <a:avLst/>
          </a:prstGeom>
        </p:spPr>
      </p:pic>
      <p:sp>
        <p:nvSpPr>
          <p:cNvPr id="10" name="Rectangle 9">
            <a:extLst>
              <a:ext uri="{FF2B5EF4-FFF2-40B4-BE49-F238E27FC236}">
                <a16:creationId xmlns:a16="http://schemas.microsoft.com/office/drawing/2014/main" id="{D677BB53-02C1-E983-B464-CCC3A11FA137}"/>
              </a:ext>
            </a:extLst>
          </p:cNvPr>
          <p:cNvSpPr/>
          <p:nvPr/>
        </p:nvSpPr>
        <p:spPr>
          <a:xfrm>
            <a:off x="8984847" y="1886678"/>
            <a:ext cx="2468934" cy="32694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black"/>
                </a:solidFill>
                <a:effectLst/>
                <a:uLnTx/>
                <a:uFillTx/>
                <a:latin typeface="Aptos" panose="02110004020202020204"/>
                <a:ea typeface="+mn-ea"/>
                <a:cs typeface="+mn-cs"/>
              </a:rPr>
              <a:t>High dose</a:t>
            </a:r>
          </a:p>
        </p:txBody>
      </p:sp>
    </p:spTree>
    <p:extLst>
      <p:ext uri="{BB962C8B-B14F-4D97-AF65-F5344CB8AC3E}">
        <p14:creationId xmlns:p14="http://schemas.microsoft.com/office/powerpoint/2010/main" val="28797624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FFFB-6ACB-1020-4686-046373A06808}"/>
            </a:ext>
          </a:extLst>
        </p:cNvPr>
        <p:cNvGrpSpPr/>
        <p:nvPr/>
      </p:nvGrpSpPr>
      <p:grpSpPr>
        <a:xfrm>
          <a:off x="0" y="0"/>
          <a:ext cx="0" cy="0"/>
          <a:chOff x="0" y="0"/>
          <a:chExt cx="0" cy="0"/>
        </a:xfrm>
      </p:grpSpPr>
      <p:grpSp>
        <p:nvGrpSpPr>
          <p:cNvPr id="63" name="Group 62">
            <a:extLst>
              <a:ext uri="{FF2B5EF4-FFF2-40B4-BE49-F238E27FC236}">
                <a16:creationId xmlns:a16="http://schemas.microsoft.com/office/drawing/2014/main" id="{DA9D4EE2-EC8F-6D5D-A7BB-2ACFF2CC7F82}"/>
              </a:ext>
            </a:extLst>
          </p:cNvPr>
          <p:cNvGrpSpPr/>
          <p:nvPr/>
        </p:nvGrpSpPr>
        <p:grpSpPr>
          <a:xfrm>
            <a:off x="491667" y="2941064"/>
            <a:ext cx="329860" cy="329860"/>
            <a:chOff x="1240585" y="3446371"/>
            <a:chExt cx="655613" cy="655613"/>
          </a:xfrm>
        </p:grpSpPr>
        <p:grpSp>
          <p:nvGrpSpPr>
            <p:cNvPr id="54" name="Group 11">
              <a:extLst>
                <a:ext uri="{FF2B5EF4-FFF2-40B4-BE49-F238E27FC236}">
                  <a16:creationId xmlns:a16="http://schemas.microsoft.com/office/drawing/2014/main" id="{6C7659EF-3512-5A95-336B-CC81AE6BC8C7}"/>
                </a:ext>
              </a:extLst>
            </p:cNvPr>
            <p:cNvGrpSpPr/>
            <p:nvPr/>
          </p:nvGrpSpPr>
          <p:grpSpPr>
            <a:xfrm>
              <a:off x="1240585" y="3446371"/>
              <a:ext cx="655613" cy="655613"/>
              <a:chOff x="156752" y="78376"/>
              <a:chExt cx="6350000" cy="6350000"/>
            </a:xfrm>
            <a:solidFill>
              <a:srgbClr val="EC008C">
                <a:alpha val="84706"/>
              </a:srgbClr>
            </a:solidFill>
          </p:grpSpPr>
          <p:sp>
            <p:nvSpPr>
              <p:cNvPr id="56" name="Freeform 12">
                <a:extLst>
                  <a:ext uri="{FF2B5EF4-FFF2-40B4-BE49-F238E27FC236}">
                    <a16:creationId xmlns:a16="http://schemas.microsoft.com/office/drawing/2014/main" id="{1BD1D700-CDCF-403E-BA10-EFE996D1AEC4}"/>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36" name="Freeform 19">
              <a:extLst>
                <a:ext uri="{FF2B5EF4-FFF2-40B4-BE49-F238E27FC236}">
                  <a16:creationId xmlns:a16="http://schemas.microsoft.com/office/drawing/2014/main" id="{0EC43761-C5B9-B909-B0BC-2A4CFC60A97C}"/>
                </a:ext>
              </a:extLst>
            </p:cNvPr>
            <p:cNvSpPr/>
            <p:nvPr/>
          </p:nvSpPr>
          <p:spPr>
            <a:xfrm>
              <a:off x="1385512" y="3591298"/>
              <a:ext cx="365760" cy="365760"/>
            </a:xfrm>
            <a:custGeom>
              <a:avLst/>
              <a:gdLst/>
              <a:ahLst/>
              <a:cxnLst/>
              <a:rect l="l" t="t" r="r" b="b"/>
              <a:pathLst>
                <a:path w="828178" h="799568">
                  <a:moveTo>
                    <a:pt x="0" y="0"/>
                  </a:moveTo>
                  <a:lnTo>
                    <a:pt x="828178" y="0"/>
                  </a:lnTo>
                  <a:lnTo>
                    <a:pt x="828178" y="799568"/>
                  </a:lnTo>
                  <a:lnTo>
                    <a:pt x="0" y="79956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52" name="Group 51">
            <a:extLst>
              <a:ext uri="{FF2B5EF4-FFF2-40B4-BE49-F238E27FC236}">
                <a16:creationId xmlns:a16="http://schemas.microsoft.com/office/drawing/2014/main" id="{E50A6C49-F3D3-798C-BD84-6B6AA8904E56}"/>
              </a:ext>
            </a:extLst>
          </p:cNvPr>
          <p:cNvGrpSpPr/>
          <p:nvPr/>
        </p:nvGrpSpPr>
        <p:grpSpPr>
          <a:xfrm>
            <a:off x="493976" y="2065608"/>
            <a:ext cx="329860" cy="329860"/>
            <a:chOff x="1113735" y="2076817"/>
            <a:chExt cx="655613" cy="655613"/>
          </a:xfrm>
          <a:effectLst>
            <a:outerShdw blurRad="50800" dist="38100" dir="2700000" algn="tl" rotWithShape="0">
              <a:prstClr val="black">
                <a:alpha val="40000"/>
              </a:prstClr>
            </a:outerShdw>
          </a:effectLst>
        </p:grpSpPr>
        <p:grpSp>
          <p:nvGrpSpPr>
            <p:cNvPr id="50" name="Group 11">
              <a:extLst>
                <a:ext uri="{FF2B5EF4-FFF2-40B4-BE49-F238E27FC236}">
                  <a16:creationId xmlns:a16="http://schemas.microsoft.com/office/drawing/2014/main" id="{588FC220-EDC7-745A-ADFB-0B3A62AF0BD4}"/>
                </a:ext>
              </a:extLst>
            </p:cNvPr>
            <p:cNvGrpSpPr/>
            <p:nvPr/>
          </p:nvGrpSpPr>
          <p:grpSpPr>
            <a:xfrm>
              <a:off x="1113735" y="2076817"/>
              <a:ext cx="655613" cy="655613"/>
              <a:chOff x="156752" y="78376"/>
              <a:chExt cx="6350000" cy="6350000"/>
            </a:xfrm>
            <a:solidFill>
              <a:srgbClr val="EC008C">
                <a:alpha val="84706"/>
              </a:srgbClr>
            </a:solidFill>
          </p:grpSpPr>
          <p:sp>
            <p:nvSpPr>
              <p:cNvPr id="51" name="Freeform 12">
                <a:extLst>
                  <a:ext uri="{FF2B5EF4-FFF2-40B4-BE49-F238E27FC236}">
                    <a16:creationId xmlns:a16="http://schemas.microsoft.com/office/drawing/2014/main" id="{1FEA80C9-463F-C6AF-84A2-5C9D243522F6}"/>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3" name="Freeform 26">
              <a:extLst>
                <a:ext uri="{FF2B5EF4-FFF2-40B4-BE49-F238E27FC236}">
                  <a16:creationId xmlns:a16="http://schemas.microsoft.com/office/drawing/2014/main" id="{13F61132-706C-D6DD-A898-2B6BA5ABE301}"/>
                </a:ext>
              </a:extLst>
            </p:cNvPr>
            <p:cNvSpPr/>
            <p:nvPr/>
          </p:nvSpPr>
          <p:spPr>
            <a:xfrm>
              <a:off x="1247307" y="2216135"/>
              <a:ext cx="382015" cy="382015"/>
            </a:xfrm>
            <a:custGeom>
              <a:avLst/>
              <a:gdLst/>
              <a:ahLst/>
              <a:cxnLst/>
              <a:rect l="l" t="t" r="r" b="b"/>
              <a:pathLst>
                <a:path w="573022" h="573022">
                  <a:moveTo>
                    <a:pt x="0" y="0"/>
                  </a:moveTo>
                  <a:lnTo>
                    <a:pt x="573022" y="0"/>
                  </a:lnTo>
                  <a:lnTo>
                    <a:pt x="573022" y="573022"/>
                  </a:lnTo>
                  <a:lnTo>
                    <a:pt x="0" y="57302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pSp>
        <p:nvGrpSpPr>
          <p:cNvPr id="66" name="Group 65">
            <a:extLst>
              <a:ext uri="{FF2B5EF4-FFF2-40B4-BE49-F238E27FC236}">
                <a16:creationId xmlns:a16="http://schemas.microsoft.com/office/drawing/2014/main" id="{DB11B577-43BD-8127-3780-F1C37A75F7EC}"/>
              </a:ext>
            </a:extLst>
          </p:cNvPr>
          <p:cNvGrpSpPr/>
          <p:nvPr/>
        </p:nvGrpSpPr>
        <p:grpSpPr>
          <a:xfrm>
            <a:off x="490635" y="4590604"/>
            <a:ext cx="329860" cy="329860"/>
            <a:chOff x="1916759" y="3957058"/>
            <a:chExt cx="655613" cy="655613"/>
          </a:xfrm>
        </p:grpSpPr>
        <p:grpSp>
          <p:nvGrpSpPr>
            <p:cNvPr id="59" name="Group 11">
              <a:extLst>
                <a:ext uri="{FF2B5EF4-FFF2-40B4-BE49-F238E27FC236}">
                  <a16:creationId xmlns:a16="http://schemas.microsoft.com/office/drawing/2014/main" id="{92F28772-BA80-EDC1-39B0-CDB5DBEB6AAF}"/>
                </a:ext>
              </a:extLst>
            </p:cNvPr>
            <p:cNvGrpSpPr/>
            <p:nvPr/>
          </p:nvGrpSpPr>
          <p:grpSpPr>
            <a:xfrm>
              <a:off x="1916759" y="3957058"/>
              <a:ext cx="655613" cy="655613"/>
              <a:chOff x="156752" y="78376"/>
              <a:chExt cx="6350000" cy="6350000"/>
            </a:xfrm>
            <a:solidFill>
              <a:srgbClr val="EC008C">
                <a:alpha val="84706"/>
              </a:srgbClr>
            </a:solidFill>
          </p:grpSpPr>
          <p:sp>
            <p:nvSpPr>
              <p:cNvPr id="60" name="Freeform 12">
                <a:extLst>
                  <a:ext uri="{FF2B5EF4-FFF2-40B4-BE49-F238E27FC236}">
                    <a16:creationId xmlns:a16="http://schemas.microsoft.com/office/drawing/2014/main" id="{92FD7E1C-E449-2423-CC11-3D80AD84BF1A}"/>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4" name="Freeform 56">
              <a:extLst>
                <a:ext uri="{FF2B5EF4-FFF2-40B4-BE49-F238E27FC236}">
                  <a16:creationId xmlns:a16="http://schemas.microsoft.com/office/drawing/2014/main" id="{474BA0AB-424C-EC1A-B5DE-0B1D7345E2D3}"/>
                </a:ext>
              </a:extLst>
            </p:cNvPr>
            <p:cNvSpPr/>
            <p:nvPr/>
          </p:nvSpPr>
          <p:spPr>
            <a:xfrm>
              <a:off x="2041365" y="4067554"/>
              <a:ext cx="406400" cy="443547"/>
            </a:xfrm>
            <a:custGeom>
              <a:avLst/>
              <a:gdLst/>
              <a:ahLst/>
              <a:cxnLst/>
              <a:rect l="l" t="t" r="r" b="b"/>
              <a:pathLst>
                <a:path w="609600" h="665321">
                  <a:moveTo>
                    <a:pt x="0" y="0"/>
                  </a:moveTo>
                  <a:lnTo>
                    <a:pt x="609600" y="0"/>
                  </a:lnTo>
                  <a:lnTo>
                    <a:pt x="609600" y="665321"/>
                  </a:lnTo>
                  <a:lnTo>
                    <a:pt x="0" y="66532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65" name="Group 64">
            <a:extLst>
              <a:ext uri="{FF2B5EF4-FFF2-40B4-BE49-F238E27FC236}">
                <a16:creationId xmlns:a16="http://schemas.microsoft.com/office/drawing/2014/main" id="{14B83C1A-B225-199E-CC00-717EAD6861B1}"/>
              </a:ext>
            </a:extLst>
          </p:cNvPr>
          <p:cNvGrpSpPr/>
          <p:nvPr/>
        </p:nvGrpSpPr>
        <p:grpSpPr>
          <a:xfrm>
            <a:off x="498959" y="5140720"/>
            <a:ext cx="329860" cy="329860"/>
            <a:chOff x="2119958" y="4968910"/>
            <a:chExt cx="655613" cy="655613"/>
          </a:xfrm>
        </p:grpSpPr>
        <p:grpSp>
          <p:nvGrpSpPr>
            <p:cNvPr id="61" name="Group 11">
              <a:extLst>
                <a:ext uri="{FF2B5EF4-FFF2-40B4-BE49-F238E27FC236}">
                  <a16:creationId xmlns:a16="http://schemas.microsoft.com/office/drawing/2014/main" id="{EDBC100D-B728-A6E4-DE53-A62E7B50AB5A}"/>
                </a:ext>
              </a:extLst>
            </p:cNvPr>
            <p:cNvGrpSpPr/>
            <p:nvPr/>
          </p:nvGrpSpPr>
          <p:grpSpPr>
            <a:xfrm>
              <a:off x="2119958" y="4968910"/>
              <a:ext cx="655613" cy="655613"/>
              <a:chOff x="156752" y="78376"/>
              <a:chExt cx="6350000" cy="6350000"/>
            </a:xfrm>
            <a:solidFill>
              <a:srgbClr val="EC008C">
                <a:alpha val="84706"/>
              </a:srgbClr>
            </a:solidFill>
          </p:grpSpPr>
          <p:sp>
            <p:nvSpPr>
              <p:cNvPr id="62" name="Freeform 12">
                <a:extLst>
                  <a:ext uri="{FF2B5EF4-FFF2-40B4-BE49-F238E27FC236}">
                    <a16:creationId xmlns:a16="http://schemas.microsoft.com/office/drawing/2014/main" id="{7A955D63-BF0D-2407-5874-9A2713603911}"/>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7" name="Freeform 58">
              <a:extLst>
                <a:ext uri="{FF2B5EF4-FFF2-40B4-BE49-F238E27FC236}">
                  <a16:creationId xmlns:a16="http://schemas.microsoft.com/office/drawing/2014/main" id="{E60CB7B6-C123-ABD5-DBDF-85F25C7B64E7}"/>
                </a:ext>
              </a:extLst>
            </p:cNvPr>
            <p:cNvSpPr/>
            <p:nvPr/>
          </p:nvSpPr>
          <p:spPr>
            <a:xfrm>
              <a:off x="2244565" y="5093516"/>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64" name="Group 63">
            <a:extLst>
              <a:ext uri="{FF2B5EF4-FFF2-40B4-BE49-F238E27FC236}">
                <a16:creationId xmlns:a16="http://schemas.microsoft.com/office/drawing/2014/main" id="{EA61AB9E-389F-467D-C084-8C098AD4FF75}"/>
              </a:ext>
            </a:extLst>
          </p:cNvPr>
          <p:cNvGrpSpPr/>
          <p:nvPr/>
        </p:nvGrpSpPr>
        <p:grpSpPr>
          <a:xfrm>
            <a:off x="490635" y="3570969"/>
            <a:ext cx="329860" cy="329860"/>
            <a:chOff x="1240585" y="4344336"/>
            <a:chExt cx="655613" cy="655613"/>
          </a:xfrm>
        </p:grpSpPr>
        <p:grpSp>
          <p:nvGrpSpPr>
            <p:cNvPr id="57" name="Group 11">
              <a:extLst>
                <a:ext uri="{FF2B5EF4-FFF2-40B4-BE49-F238E27FC236}">
                  <a16:creationId xmlns:a16="http://schemas.microsoft.com/office/drawing/2014/main" id="{EDFE734B-69DD-6862-CF57-7AF6651D5702}"/>
                </a:ext>
              </a:extLst>
            </p:cNvPr>
            <p:cNvGrpSpPr/>
            <p:nvPr/>
          </p:nvGrpSpPr>
          <p:grpSpPr>
            <a:xfrm>
              <a:off x="1240585" y="4344336"/>
              <a:ext cx="655613" cy="655613"/>
              <a:chOff x="156752" y="78376"/>
              <a:chExt cx="6350000" cy="6350000"/>
            </a:xfrm>
            <a:solidFill>
              <a:srgbClr val="EC008C">
                <a:alpha val="84706"/>
              </a:srgbClr>
            </a:solidFill>
          </p:grpSpPr>
          <p:sp>
            <p:nvSpPr>
              <p:cNvPr id="58" name="Freeform 12">
                <a:extLst>
                  <a:ext uri="{FF2B5EF4-FFF2-40B4-BE49-F238E27FC236}">
                    <a16:creationId xmlns:a16="http://schemas.microsoft.com/office/drawing/2014/main" id="{027F6091-2BA8-7A98-1CE9-5F1010AF6A00}"/>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34" name="Freeform 62">
              <a:extLst>
                <a:ext uri="{FF2B5EF4-FFF2-40B4-BE49-F238E27FC236}">
                  <a16:creationId xmlns:a16="http://schemas.microsoft.com/office/drawing/2014/main" id="{390C5A30-922F-B2C2-1AE8-F2A8BF00373B}"/>
                </a:ext>
              </a:extLst>
            </p:cNvPr>
            <p:cNvSpPr/>
            <p:nvPr/>
          </p:nvSpPr>
          <p:spPr>
            <a:xfrm>
              <a:off x="1353133" y="4457609"/>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sp>
        <p:nvSpPr>
          <p:cNvPr id="68" name="TextBox 67">
            <a:extLst>
              <a:ext uri="{FF2B5EF4-FFF2-40B4-BE49-F238E27FC236}">
                <a16:creationId xmlns:a16="http://schemas.microsoft.com/office/drawing/2014/main" id="{B44293B7-B91A-E1D7-4E51-7381D4D235D4}"/>
              </a:ext>
            </a:extLst>
          </p:cNvPr>
          <p:cNvSpPr txBox="1"/>
          <p:nvPr/>
        </p:nvSpPr>
        <p:spPr>
          <a:xfrm>
            <a:off x="895675" y="1980826"/>
            <a:ext cx="7000700" cy="501675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prstClr val="black"/>
                </a:solidFill>
                <a:effectLst/>
                <a:uLnTx/>
                <a:uFillTx/>
                <a:latin typeface="Gotham-Book" charset="0"/>
                <a:ea typeface="+mn-ea"/>
                <a:cs typeface="+mn-cs"/>
              </a:rPr>
              <a:t>Multi-pathway approach</a:t>
            </a:r>
            <a:br>
              <a:rPr kumimoji="0" lang="en-NZ" sz="2000" b="0" i="0" u="none" strike="noStrike" kern="1200" cap="none" spc="0" normalizeH="0" baseline="0" noProof="0">
                <a:ln>
                  <a:noFill/>
                </a:ln>
                <a:solidFill>
                  <a:prstClr val="black"/>
                </a:solidFill>
                <a:effectLst/>
                <a:uLnTx/>
                <a:uFillTx/>
                <a:latin typeface="Gotham-Book" charset="0"/>
                <a:ea typeface="+mn-ea"/>
                <a:cs typeface="+mn-cs"/>
              </a:rPr>
            </a:br>
            <a:br>
              <a:rPr kumimoji="0" lang="en-NZ" sz="2000" b="0" i="0" u="none" strike="noStrike" kern="1200" cap="none" spc="0" normalizeH="0" baseline="0" noProof="0">
                <a:ln>
                  <a:noFill/>
                </a:ln>
                <a:solidFill>
                  <a:prstClr val="black"/>
                </a:solidFill>
                <a:effectLst/>
                <a:uLnTx/>
                <a:uFillTx/>
                <a:latin typeface="Gotham-Book" charset="0"/>
                <a:ea typeface="+mn-ea"/>
                <a:cs typeface="+mn-cs"/>
              </a:rPr>
            </a:br>
            <a:r>
              <a:rPr kumimoji="0" lang="en-NZ" sz="2000" b="0" i="0" u="none" strike="noStrike" kern="1200" cap="none" spc="0" normalizeH="0" baseline="0" noProof="0">
                <a:ln>
                  <a:noFill/>
                </a:ln>
                <a:solidFill>
                  <a:prstClr val="black"/>
                </a:solidFill>
                <a:effectLst/>
                <a:uLnTx/>
                <a:uFillTx/>
                <a:latin typeface="Gotham-Book" charset="0"/>
                <a:ea typeface="+mn-ea"/>
                <a:cs typeface="+mn-cs"/>
              </a:rPr>
              <a:t>Whole-fruit powder that preserves the polyphenolic matrix including</a:t>
            </a:r>
            <a:br>
              <a:rPr kumimoji="0" lang="en-NZ" sz="2000" b="0" i="0" u="none" strike="noStrike" kern="1200" cap="none" spc="0" normalizeH="0" baseline="0" noProof="0">
                <a:ln>
                  <a:noFill/>
                </a:ln>
                <a:solidFill>
                  <a:prstClr val="black"/>
                </a:solidFill>
                <a:effectLst/>
                <a:uLnTx/>
                <a:uFillTx/>
                <a:latin typeface="Gotham-Book" charset="0"/>
                <a:ea typeface="+mn-ea"/>
                <a:cs typeface="+mn-cs"/>
              </a:rPr>
            </a:br>
            <a:br>
              <a:rPr kumimoji="0" lang="en-NZ" sz="2000" b="0" i="0" u="none" strike="noStrike" kern="1200" cap="none" spc="0" normalizeH="0" baseline="0" noProof="0">
                <a:ln>
                  <a:noFill/>
                </a:ln>
                <a:solidFill>
                  <a:prstClr val="black"/>
                </a:solidFill>
                <a:effectLst/>
                <a:uLnTx/>
                <a:uFillTx/>
                <a:latin typeface="Gotham-Book" charset="0"/>
                <a:ea typeface="+mn-ea"/>
                <a:cs typeface="+mn-cs"/>
              </a:rPr>
            </a:br>
            <a:r>
              <a:rPr kumimoji="0" lang="en-PH" sz="2000" b="0" i="0" u="none" strike="noStrike" kern="1200" cap="none" spc="0" normalizeH="0" baseline="0" noProof="0">
                <a:ln>
                  <a:noFill/>
                </a:ln>
                <a:solidFill>
                  <a:prstClr val="black"/>
                </a:solidFill>
                <a:effectLst/>
                <a:uLnTx/>
                <a:uFillTx/>
                <a:latin typeface="Gotham-Book" charset="0"/>
                <a:ea typeface="+mn-ea"/>
                <a:cs typeface="+mn-cs"/>
              </a:rPr>
              <a:t>Non-GMO, gluten free, vegan, Kosher, GRAS, low FODMAP, allergen free.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1" i="0" u="none" strike="noStrike" kern="1200" cap="none" spc="0" normalizeH="0" baseline="0" noProof="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prstClr val="black"/>
                </a:solidFill>
                <a:effectLst/>
                <a:uLnTx/>
                <a:uFillTx/>
                <a:latin typeface="Gotham-Book" charset="0"/>
                <a:ea typeface="+mn-ea"/>
                <a:cs typeface="+mn-cs"/>
              </a:rPr>
              <a:t>Low Dose (300mg)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prstClr val="black"/>
                </a:solidFill>
                <a:effectLst/>
                <a:uLnTx/>
                <a:uFillTx/>
                <a:latin typeface="Gotham-Book" charset="0"/>
                <a:ea typeface="+mn-ea"/>
                <a:cs typeface="+mn-cs"/>
              </a:rPr>
              <a:t>Formulation flexibility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prstClr val="black"/>
                </a:solidFill>
                <a:effectLst/>
                <a:uLnTx/>
                <a:uFillTx/>
                <a:latin typeface="Gotham-Book" charset="0"/>
                <a:ea typeface="+mn-ea"/>
                <a:cs typeface="+mn-cs"/>
              </a:rPr>
              <a:t>Suitable for dietary supplement and functional food formats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2000" b="0" i="0" u="none" strike="noStrike" kern="1200" cap="none" spc="0" normalizeH="0" baseline="0" noProof="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2000" b="0" i="0" u="none" strike="noStrike" kern="1200" cap="none" spc="0" normalizeH="0" baseline="0" noProof="0">
              <a:ln>
                <a:noFill/>
              </a:ln>
              <a:solidFill>
                <a:prstClr val="black"/>
              </a:solidFill>
              <a:effectLst/>
              <a:uLnTx/>
              <a:uFillTx/>
              <a:latin typeface="Gotham-Book" charset="0"/>
              <a:ea typeface="+mn-ea"/>
              <a:cs typeface="+mn-cs"/>
            </a:endParaRPr>
          </a:p>
        </p:txBody>
      </p:sp>
      <p:grpSp>
        <p:nvGrpSpPr>
          <p:cNvPr id="6" name="Group 5">
            <a:extLst>
              <a:ext uri="{FF2B5EF4-FFF2-40B4-BE49-F238E27FC236}">
                <a16:creationId xmlns:a16="http://schemas.microsoft.com/office/drawing/2014/main" id="{B27A4076-D084-6753-EAE2-925D5D9C97EF}"/>
              </a:ext>
            </a:extLst>
          </p:cNvPr>
          <p:cNvGrpSpPr/>
          <p:nvPr/>
        </p:nvGrpSpPr>
        <p:grpSpPr>
          <a:xfrm>
            <a:off x="497163" y="5681797"/>
            <a:ext cx="329860" cy="329860"/>
            <a:chOff x="2119958" y="4968910"/>
            <a:chExt cx="655613" cy="655613"/>
          </a:xfrm>
        </p:grpSpPr>
        <p:grpSp>
          <p:nvGrpSpPr>
            <p:cNvPr id="9" name="Group 11">
              <a:extLst>
                <a:ext uri="{FF2B5EF4-FFF2-40B4-BE49-F238E27FC236}">
                  <a16:creationId xmlns:a16="http://schemas.microsoft.com/office/drawing/2014/main" id="{F81E14C6-B933-7C2E-8541-2E8072D01ACA}"/>
                </a:ext>
              </a:extLst>
            </p:cNvPr>
            <p:cNvGrpSpPr/>
            <p:nvPr/>
          </p:nvGrpSpPr>
          <p:grpSpPr>
            <a:xfrm>
              <a:off x="2119958" y="4968910"/>
              <a:ext cx="655613" cy="655613"/>
              <a:chOff x="156752" y="78376"/>
              <a:chExt cx="6350000" cy="6350000"/>
            </a:xfrm>
            <a:solidFill>
              <a:srgbClr val="EC008C">
                <a:alpha val="84706"/>
              </a:srgbClr>
            </a:solidFill>
          </p:grpSpPr>
          <p:sp>
            <p:nvSpPr>
              <p:cNvPr id="11" name="Freeform 12">
                <a:extLst>
                  <a:ext uri="{FF2B5EF4-FFF2-40B4-BE49-F238E27FC236}">
                    <a16:creationId xmlns:a16="http://schemas.microsoft.com/office/drawing/2014/main" id="{FFC9285A-89D8-3F83-EE6C-1F109A1B2B74}"/>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10" name="Freeform 58">
              <a:extLst>
                <a:ext uri="{FF2B5EF4-FFF2-40B4-BE49-F238E27FC236}">
                  <a16:creationId xmlns:a16="http://schemas.microsoft.com/office/drawing/2014/main" id="{F9BD9965-B722-28A7-47B2-53E56FDCDF21}"/>
                </a:ext>
              </a:extLst>
            </p:cNvPr>
            <p:cNvSpPr/>
            <p:nvPr/>
          </p:nvSpPr>
          <p:spPr>
            <a:xfrm>
              <a:off x="2244565" y="5093516"/>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sp>
        <p:nvSpPr>
          <p:cNvPr id="4" name="Rectangle 3">
            <a:extLst>
              <a:ext uri="{FF2B5EF4-FFF2-40B4-BE49-F238E27FC236}">
                <a16:creationId xmlns:a16="http://schemas.microsoft.com/office/drawing/2014/main" id="{EA9CDF79-6BEC-3A02-6FA8-7D84F6DE71C8}"/>
              </a:ext>
            </a:extLst>
          </p:cNvPr>
          <p:cNvSpPr/>
          <p:nvPr/>
        </p:nvSpPr>
        <p:spPr>
          <a:xfrm>
            <a:off x="0" y="0"/>
            <a:ext cx="1103586" cy="11019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444D48A-AF9F-9698-9277-0459F4B31184}"/>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5" name="Picture 14">
            <a:extLst>
              <a:ext uri="{FF2B5EF4-FFF2-40B4-BE49-F238E27FC236}">
                <a16:creationId xmlns:a16="http://schemas.microsoft.com/office/drawing/2014/main" id="{E98BFC74-C168-35D0-CB2B-83FA43AF2CC5}"/>
              </a:ext>
            </a:extLst>
          </p:cNvPr>
          <p:cNvPicPr>
            <a:picLocks noChangeAspect="1"/>
          </p:cNvPicPr>
          <p:nvPr/>
        </p:nvPicPr>
        <p:blipFill>
          <a:blip r:embed="rId13" cstate="screen">
            <a:alphaModFix amt="58000"/>
            <a:extLst>
              <a:ext uri="{28A0092B-C50C-407E-A947-70E740481C1C}">
                <a14:useLocalDpi xmlns:a14="http://schemas.microsoft.com/office/drawing/2010/main"/>
              </a:ext>
            </a:extLst>
          </a:blip>
          <a:srcRect/>
          <a:stretch>
            <a:fillRect/>
          </a:stretch>
        </p:blipFill>
        <p:spPr>
          <a:xfrm>
            <a:off x="8495865" y="85657"/>
            <a:ext cx="3847702" cy="6858000"/>
          </a:xfrm>
          <a:prstGeom prst="rect">
            <a:avLst/>
          </a:prstGeom>
          <a:effectLst>
            <a:softEdge rad="127000"/>
          </a:effectLst>
        </p:spPr>
      </p:pic>
      <p:sp>
        <p:nvSpPr>
          <p:cNvPr id="2" name="TextBox 1">
            <a:extLst>
              <a:ext uri="{FF2B5EF4-FFF2-40B4-BE49-F238E27FC236}">
                <a16:creationId xmlns:a16="http://schemas.microsoft.com/office/drawing/2014/main" id="{6C8C790F-1657-87E6-8A53-2EA0044780A0}"/>
              </a:ext>
            </a:extLst>
          </p:cNvPr>
          <p:cNvSpPr txBox="1"/>
          <p:nvPr/>
        </p:nvSpPr>
        <p:spPr>
          <a:xfrm>
            <a:off x="763295" y="1020244"/>
            <a:ext cx="1138093" cy="96058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7" name="Picture 6">
            <a:extLst>
              <a:ext uri="{FF2B5EF4-FFF2-40B4-BE49-F238E27FC236}">
                <a16:creationId xmlns:a16="http://schemas.microsoft.com/office/drawing/2014/main" id="{69C4EA32-F7FC-C036-729D-E8E66E32029A}"/>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63889" y="752837"/>
            <a:ext cx="4197360" cy="762815"/>
          </a:xfrm>
          <a:prstGeom prst="rect">
            <a:avLst/>
          </a:prstGeom>
        </p:spPr>
      </p:pic>
      <p:pic>
        <p:nvPicPr>
          <p:cNvPr id="13" name="Picture 12">
            <a:extLst>
              <a:ext uri="{FF2B5EF4-FFF2-40B4-BE49-F238E27FC236}">
                <a16:creationId xmlns:a16="http://schemas.microsoft.com/office/drawing/2014/main" id="{CA83D8B7-3709-63AB-AD3E-F7AB2747D58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071641" y="2853434"/>
            <a:ext cx="1455394" cy="572938"/>
          </a:xfrm>
          <a:prstGeom prst="rect">
            <a:avLst/>
          </a:prstGeom>
        </p:spPr>
      </p:pic>
    </p:spTree>
    <p:extLst>
      <p:ext uri="{BB962C8B-B14F-4D97-AF65-F5344CB8AC3E}">
        <p14:creationId xmlns:p14="http://schemas.microsoft.com/office/powerpoint/2010/main" val="4094398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C0042C-A655-59DA-0A43-1F8650129C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578" y="325736"/>
            <a:ext cx="11308422" cy="6364368"/>
          </a:xfrm>
          <a:prstGeom prst="rect">
            <a:avLst/>
          </a:prstGeom>
          <a:effectLst>
            <a:softEdge rad="254000"/>
          </a:effectLst>
        </p:spPr>
      </p:pic>
      <p:sp>
        <p:nvSpPr>
          <p:cNvPr id="6" name="Title 1">
            <a:extLst>
              <a:ext uri="{FF2B5EF4-FFF2-40B4-BE49-F238E27FC236}">
                <a16:creationId xmlns:a16="http://schemas.microsoft.com/office/drawing/2014/main" id="{82356795-8B5A-8634-E2D2-7ECE1D8EFF7B}"/>
              </a:ext>
            </a:extLst>
          </p:cNvPr>
          <p:cNvSpPr txBox="1">
            <a:spLocks/>
          </p:cNvSpPr>
          <p:nvPr/>
        </p:nvSpPr>
        <p:spPr>
          <a:xfrm>
            <a:off x="0" y="-230725"/>
            <a:ext cx="10818130" cy="2080073"/>
          </a:xfrm>
          <a:prstGeom prst="rect">
            <a:avLst/>
          </a:prstGeom>
          <a:noFill/>
        </p:spPr>
        <p:txBody>
          <a:bodyPr vert="horz" wrap="square"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				 </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NPD and product Concepts</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endPar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endParaRPr>
          </a:p>
        </p:txBody>
      </p:sp>
      <p:pic>
        <p:nvPicPr>
          <p:cNvPr id="7" name="Picture 6">
            <a:extLst>
              <a:ext uri="{FF2B5EF4-FFF2-40B4-BE49-F238E27FC236}">
                <a16:creationId xmlns:a16="http://schemas.microsoft.com/office/drawing/2014/main" id="{5E4B2BA4-6139-F140-BAEC-F380F8D43C4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9151" y="0"/>
            <a:ext cx="3660875" cy="665316"/>
          </a:xfrm>
          <a:prstGeom prst="rect">
            <a:avLst/>
          </a:prstGeom>
          <a:noFill/>
        </p:spPr>
      </p:pic>
    </p:spTree>
    <p:extLst>
      <p:ext uri="{BB962C8B-B14F-4D97-AF65-F5344CB8AC3E}">
        <p14:creationId xmlns:p14="http://schemas.microsoft.com/office/powerpoint/2010/main" val="28144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3EF3D-E79F-2380-827C-A0A75E59680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88E77DB5-6790-D762-7D0C-D73D8189392C}"/>
              </a:ext>
            </a:extLst>
          </p:cNvPr>
          <p:cNvSpPr txBox="1"/>
          <p:nvPr/>
        </p:nvSpPr>
        <p:spPr>
          <a:xfrm>
            <a:off x="-64655" y="0"/>
            <a:ext cx="1138093" cy="96058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6" name="Picture 5">
            <a:extLst>
              <a:ext uri="{FF2B5EF4-FFF2-40B4-BE49-F238E27FC236}">
                <a16:creationId xmlns:a16="http://schemas.microsoft.com/office/drawing/2014/main" id="{62459753-5EA8-F166-B1E4-D7BA8F3E0C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42719" y="194289"/>
            <a:ext cx="1138093" cy="206661"/>
          </a:xfrm>
          <a:prstGeom prst="rect">
            <a:avLst/>
          </a:prstGeom>
        </p:spPr>
      </p:pic>
      <p:sp>
        <p:nvSpPr>
          <p:cNvPr id="12" name="Title 1">
            <a:extLst>
              <a:ext uri="{FF2B5EF4-FFF2-40B4-BE49-F238E27FC236}">
                <a16:creationId xmlns:a16="http://schemas.microsoft.com/office/drawing/2014/main" id="{605DE6A2-E76A-86A7-ED7E-6B1524ACC20F}"/>
              </a:ext>
            </a:extLst>
          </p:cNvPr>
          <p:cNvSpPr txBox="1">
            <a:spLocks/>
          </p:cNvSpPr>
          <p:nvPr/>
        </p:nvSpPr>
        <p:spPr>
          <a:xfrm>
            <a:off x="494586" y="169968"/>
            <a:ext cx="10818130" cy="2123336"/>
          </a:xfrm>
          <a:prstGeom prst="rect">
            <a:avLst/>
          </a:prstGeom>
          <a:solidFill>
            <a:schemeClr val="bg1"/>
          </a:solidFill>
        </p:spPr>
        <p:txBody>
          <a:bodyPr vert="horz" wrap="square"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				 </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Functional Formats targeting brain health </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endPar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endParaRPr>
          </a:p>
        </p:txBody>
      </p:sp>
      <p:pic>
        <p:nvPicPr>
          <p:cNvPr id="2" name="Picture 1">
            <a:extLst>
              <a:ext uri="{FF2B5EF4-FFF2-40B4-BE49-F238E27FC236}">
                <a16:creationId xmlns:a16="http://schemas.microsoft.com/office/drawing/2014/main" id="{519FA57B-4AEA-3BB7-083E-3193FB3F71A4}"/>
              </a:ext>
            </a:extLst>
          </p:cNvPr>
          <p:cNvPicPr>
            <a:picLocks noChangeAspect="1"/>
          </p:cNvPicPr>
          <p:nvPr/>
        </p:nvPicPr>
        <p:blipFill>
          <a:blip r:embed="rId4" cstate="screen">
            <a:extLst>
              <a:ext uri="{28A0092B-C50C-407E-A947-70E740481C1C}">
                <a14:useLocalDpi xmlns:a14="http://schemas.microsoft.com/office/drawing/2010/main"/>
              </a:ext>
            </a:extLst>
          </a:blip>
          <a:srcRect r="-8"/>
          <a:stretch>
            <a:fillRect/>
          </a:stretch>
        </p:blipFill>
        <p:spPr>
          <a:xfrm>
            <a:off x="48127" y="2108571"/>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a:extLst>
              <a:ext uri="{FF2B5EF4-FFF2-40B4-BE49-F238E27FC236}">
                <a16:creationId xmlns:a16="http://schemas.microsoft.com/office/drawing/2014/main" id="{86D17D57-5C3D-2ED6-6307-927AA6D97CD2}"/>
              </a:ext>
            </a:extLst>
          </p:cNvPr>
          <p:cNvPicPr>
            <a:picLocks noChangeAspect="1"/>
          </p:cNvPicPr>
          <p:nvPr/>
        </p:nvPicPr>
        <p:blipFill>
          <a:blip r:embed="rId5" cstate="screen">
            <a:extLst>
              <a:ext uri="{28A0092B-C50C-407E-A947-70E740481C1C}">
                <a14:useLocalDpi xmlns:a14="http://schemas.microsoft.com/office/drawing/2010/main"/>
              </a:ext>
            </a:extLst>
          </a:blip>
          <a:srcRect l="283" r="-2" b="-2"/>
          <a:stretch>
            <a:fillRect/>
          </a:stretch>
        </p:blipFill>
        <p:spPr>
          <a:xfrm>
            <a:off x="2430095" y="2011133"/>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a:extLst>
              <a:ext uri="{FF2B5EF4-FFF2-40B4-BE49-F238E27FC236}">
                <a16:creationId xmlns:a16="http://schemas.microsoft.com/office/drawing/2014/main" id="{3E40CE24-DAE3-CAE4-3DC1-A7228E039AEA}"/>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837156" y="2084426"/>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a:extLst>
              <a:ext uri="{FF2B5EF4-FFF2-40B4-BE49-F238E27FC236}">
                <a16:creationId xmlns:a16="http://schemas.microsoft.com/office/drawing/2014/main" id="{706F36B8-6F2F-7FFF-F992-F246592E52A2}"/>
              </a:ext>
            </a:extLst>
          </p:cNvPr>
          <p:cNvPicPr>
            <a:picLocks noChangeAspect="1"/>
          </p:cNvPicPr>
          <p:nvPr/>
        </p:nvPicPr>
        <p:blipFill>
          <a:blip r:embed="rId7" cstate="screen">
            <a:extLst>
              <a:ext uri="{28A0092B-C50C-407E-A947-70E740481C1C}">
                <a14:useLocalDpi xmlns:a14="http://schemas.microsoft.com/office/drawing/2010/main"/>
              </a:ext>
            </a:extLst>
          </a:blip>
          <a:srcRect r="-8" b="-8"/>
          <a:stretch>
            <a:fillRect/>
          </a:stretch>
        </p:blipFill>
        <p:spPr>
          <a:xfrm>
            <a:off x="7278001" y="2144145"/>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1" name="Picture 20">
            <a:extLst>
              <a:ext uri="{FF2B5EF4-FFF2-40B4-BE49-F238E27FC236}">
                <a16:creationId xmlns:a16="http://schemas.microsoft.com/office/drawing/2014/main" id="{F63560EC-2FD0-230B-7D97-B6D1ACCCB49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730671" y="2118232"/>
            <a:ext cx="2407554" cy="24075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2" name="TextBox 21">
            <a:extLst>
              <a:ext uri="{FF2B5EF4-FFF2-40B4-BE49-F238E27FC236}">
                <a16:creationId xmlns:a16="http://schemas.microsoft.com/office/drawing/2014/main" id="{704252F7-F9F2-0849-6384-37128BDAE424}"/>
              </a:ext>
            </a:extLst>
          </p:cNvPr>
          <p:cNvSpPr txBox="1"/>
          <p:nvPr/>
        </p:nvSpPr>
        <p:spPr>
          <a:xfrm>
            <a:off x="92906" y="4660625"/>
            <a:ext cx="198512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Concentrated shots</a:t>
            </a:r>
          </a:p>
        </p:txBody>
      </p:sp>
      <p:sp>
        <p:nvSpPr>
          <p:cNvPr id="23" name="TextBox 22">
            <a:extLst>
              <a:ext uri="{FF2B5EF4-FFF2-40B4-BE49-F238E27FC236}">
                <a16:creationId xmlns:a16="http://schemas.microsoft.com/office/drawing/2014/main" id="{5D15CE34-B129-795C-B419-048318B2B32B}"/>
              </a:ext>
            </a:extLst>
          </p:cNvPr>
          <p:cNvSpPr txBox="1"/>
          <p:nvPr/>
        </p:nvSpPr>
        <p:spPr>
          <a:xfrm>
            <a:off x="3178370" y="4660625"/>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Yoghurt</a:t>
            </a:r>
          </a:p>
        </p:txBody>
      </p:sp>
      <p:sp>
        <p:nvSpPr>
          <p:cNvPr id="24" name="TextBox 23">
            <a:extLst>
              <a:ext uri="{FF2B5EF4-FFF2-40B4-BE49-F238E27FC236}">
                <a16:creationId xmlns:a16="http://schemas.microsoft.com/office/drawing/2014/main" id="{20E07AF4-DEF3-54EC-320A-AF434CC34A9D}"/>
              </a:ext>
            </a:extLst>
          </p:cNvPr>
          <p:cNvSpPr txBox="1"/>
          <p:nvPr/>
        </p:nvSpPr>
        <p:spPr>
          <a:xfrm>
            <a:off x="5437863" y="4660625"/>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Beverages</a:t>
            </a:r>
          </a:p>
        </p:txBody>
      </p:sp>
      <p:sp>
        <p:nvSpPr>
          <p:cNvPr id="25" name="TextBox 24">
            <a:extLst>
              <a:ext uri="{FF2B5EF4-FFF2-40B4-BE49-F238E27FC236}">
                <a16:creationId xmlns:a16="http://schemas.microsoft.com/office/drawing/2014/main" id="{D142CD25-DC7C-402D-DF16-DA154FCDA28F}"/>
              </a:ext>
            </a:extLst>
          </p:cNvPr>
          <p:cNvSpPr txBox="1"/>
          <p:nvPr/>
        </p:nvSpPr>
        <p:spPr>
          <a:xfrm>
            <a:off x="7697356" y="4669651"/>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Gummies</a:t>
            </a:r>
          </a:p>
        </p:txBody>
      </p:sp>
      <p:sp>
        <p:nvSpPr>
          <p:cNvPr id="26" name="TextBox 25">
            <a:extLst>
              <a:ext uri="{FF2B5EF4-FFF2-40B4-BE49-F238E27FC236}">
                <a16:creationId xmlns:a16="http://schemas.microsoft.com/office/drawing/2014/main" id="{4D11C311-4FF6-AE2C-D353-1C92C5E15A78}"/>
              </a:ext>
            </a:extLst>
          </p:cNvPr>
          <p:cNvSpPr txBox="1"/>
          <p:nvPr/>
        </p:nvSpPr>
        <p:spPr>
          <a:xfrm>
            <a:off x="10387892" y="4669651"/>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Sachet</a:t>
            </a:r>
          </a:p>
        </p:txBody>
      </p:sp>
      <p:sp>
        <p:nvSpPr>
          <p:cNvPr id="14" name="Rectangle 13">
            <a:extLst>
              <a:ext uri="{FF2B5EF4-FFF2-40B4-BE49-F238E27FC236}">
                <a16:creationId xmlns:a16="http://schemas.microsoft.com/office/drawing/2014/main" id="{7F71DEEB-A26B-4E7C-CFC3-4346AB8667A1}"/>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a:extLst>
              <a:ext uri="{FF2B5EF4-FFF2-40B4-BE49-F238E27FC236}">
                <a16:creationId xmlns:a16="http://schemas.microsoft.com/office/drawing/2014/main" id="{9969F367-E5D3-7111-F0D5-E6EBDD370EC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84694" y="355169"/>
            <a:ext cx="3660875" cy="665316"/>
          </a:xfrm>
          <a:prstGeom prst="rect">
            <a:avLst/>
          </a:prstGeom>
        </p:spPr>
      </p:pic>
      <p:sp>
        <p:nvSpPr>
          <p:cNvPr id="9" name="TextBox 10">
            <a:extLst>
              <a:ext uri="{FF2B5EF4-FFF2-40B4-BE49-F238E27FC236}">
                <a16:creationId xmlns:a16="http://schemas.microsoft.com/office/drawing/2014/main" id="{7B2D797A-CC8D-B683-2242-CFC4BC1794F1}"/>
              </a:ext>
            </a:extLst>
          </p:cNvPr>
          <p:cNvSpPr txBox="1"/>
          <p:nvPr/>
        </p:nvSpPr>
        <p:spPr>
          <a:xfrm>
            <a:off x="7592392" y="5424858"/>
            <a:ext cx="4600531" cy="1966436"/>
          </a:xfrm>
          <a:prstGeom prst="rect">
            <a:avLst/>
          </a:prstGeom>
          <a:noFill/>
        </p:spPr>
        <p:txBody>
          <a:bodyPr wrap="square" lIns="0" tIns="0" rIns="0" bIns="0" rtlCol="0" anchor="t">
            <a:spAutoFit/>
          </a:bodyPr>
          <a:lstStyle/>
          <a:p>
            <a:pPr marL="0" marR="0" lvl="0" indent="0" algn="l" defTabSz="609630" rtl="0" eaLnBrk="1" fontAlgn="auto" latinLnBrk="0" hangingPunct="1">
              <a:lnSpc>
                <a:spcPts val="4983"/>
              </a:lnSpc>
              <a:spcBef>
                <a:spcPts val="0"/>
              </a:spcBef>
              <a:spcAft>
                <a:spcPts val="0"/>
              </a:spcAft>
              <a:buClrTx/>
              <a:buSzTx/>
              <a:buFontTx/>
              <a:buNone/>
              <a:tabLst/>
              <a:defRPr/>
            </a:pPr>
            <a:r>
              <a:rPr kumimoji="0" lang="en-US" sz="6000" b="1" i="0" u="none" strike="noStrike" kern="1200" cap="none" spc="0" normalizeH="0" baseline="0" noProof="0">
                <a:ln>
                  <a:noFill/>
                </a:ln>
                <a:solidFill>
                  <a:srgbClr val="665EAB"/>
                </a:solidFill>
                <a:effectLst/>
                <a:uLnTx/>
                <a:uFillTx/>
                <a:latin typeface="Built Titling Rg" panose="020B0206030202080204" pitchFamily="34" charset="77"/>
                <a:ea typeface="+mn-ea"/>
                <a:cs typeface="+mn-cs"/>
              </a:rPr>
              <a:t>Whole fruit.</a:t>
            </a:r>
            <a:br>
              <a:rPr kumimoji="0" lang="en-US" sz="6000" b="1" i="0" u="none" strike="noStrike" kern="1200" cap="none" spc="0" normalizeH="0" baseline="0" noProof="0">
                <a:ln>
                  <a:noFill/>
                </a:ln>
                <a:solidFill>
                  <a:srgbClr val="53286E"/>
                </a:solidFill>
                <a:effectLst/>
                <a:uLnTx/>
                <a:uFillTx/>
                <a:latin typeface="Built Titling Rg" panose="020B0206030202080204" pitchFamily="34" charset="77"/>
                <a:ea typeface="+mn-ea"/>
                <a:cs typeface="+mn-cs"/>
              </a:rPr>
            </a:br>
            <a:r>
              <a:rPr kumimoji="0" lang="en-US" sz="6000" b="1" i="0" u="none" strike="noStrike" kern="1200" cap="none" spc="0" normalizeH="0" baseline="0" noProof="0">
                <a:ln>
                  <a:noFill/>
                </a:ln>
                <a:solidFill>
                  <a:srgbClr val="51256C"/>
                </a:solidFill>
                <a:effectLst/>
                <a:uLnTx/>
                <a:uFillTx/>
                <a:latin typeface="Built Titling Rg" panose="020B0206030202080204" pitchFamily="34" charset="77"/>
                <a:ea typeface="+mn-ea"/>
                <a:cs typeface="+mn-cs"/>
              </a:rPr>
              <a:t>Whole Brain.</a:t>
            </a:r>
          </a:p>
          <a:p>
            <a:pPr marL="0" marR="0" lvl="0" indent="0" algn="l" defTabSz="609630" rtl="0" eaLnBrk="1" fontAlgn="auto" latinLnBrk="0" hangingPunct="1">
              <a:lnSpc>
                <a:spcPts val="4983"/>
              </a:lnSpc>
              <a:spcBef>
                <a:spcPts val="0"/>
              </a:spcBef>
              <a:spcAft>
                <a:spcPts val="0"/>
              </a:spcAft>
              <a:buClrTx/>
              <a:buSzTx/>
              <a:buFontTx/>
              <a:buNone/>
              <a:tabLst/>
              <a:defRPr/>
            </a:pPr>
            <a:endParaRPr kumimoji="0" lang="en-US" sz="6000" b="0" i="1" u="none" strike="noStrike" kern="1200" cap="none" spc="0" normalizeH="0" baseline="0" noProof="0">
              <a:ln>
                <a:noFill/>
              </a:ln>
              <a:solidFill>
                <a:srgbClr val="665EAB"/>
              </a:solidFill>
              <a:effectLst/>
              <a:uLnTx/>
              <a:uFillTx/>
              <a:latin typeface="Built Titling Sb" panose="020B0706030202080204" pitchFamily="34" charset="0"/>
              <a:ea typeface="+mn-ea"/>
              <a:cs typeface="+mn-cs"/>
            </a:endParaRPr>
          </a:p>
        </p:txBody>
      </p:sp>
      <p:pic>
        <p:nvPicPr>
          <p:cNvPr id="11" name="Picture 10" descr="A purple and black logo&#10;&#10;Description automatically generated">
            <a:extLst>
              <a:ext uri="{FF2B5EF4-FFF2-40B4-BE49-F238E27FC236}">
                <a16:creationId xmlns:a16="http://schemas.microsoft.com/office/drawing/2014/main" id="{35043D20-8433-F2E1-452F-083BF43F984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4586" y="5674121"/>
            <a:ext cx="3014339" cy="1183879"/>
          </a:xfrm>
          <a:prstGeom prst="rect">
            <a:avLst/>
          </a:prstGeom>
        </p:spPr>
      </p:pic>
    </p:spTree>
    <p:extLst>
      <p:ext uri="{BB962C8B-B14F-4D97-AF65-F5344CB8AC3E}">
        <p14:creationId xmlns:p14="http://schemas.microsoft.com/office/powerpoint/2010/main" val="200971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35000">
              <a:srgbClr val="203377"/>
            </a:gs>
            <a:gs pos="0">
              <a:srgbClr val="002060"/>
            </a:gs>
            <a:gs pos="73000">
              <a:srgbClr val="675EAA"/>
            </a:gs>
          </a:gsLst>
          <a:lin ang="5400000" scaled="1"/>
        </a:gradFill>
        <a:effectLst/>
      </p:bgPr>
    </p:bg>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A008E1B4-E0D2-1380-19C9-98E53CE59F85}"/>
              </a:ext>
            </a:extLst>
          </p:cNvPr>
          <p:cNvSpPr txBox="1">
            <a:spLocks/>
          </p:cNvSpPr>
          <p:nvPr/>
        </p:nvSpPr>
        <p:spPr>
          <a:xfrm>
            <a:off x="0" y="278296"/>
            <a:ext cx="5894851" cy="1737406"/>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baseline="0">
                <a:solidFill>
                  <a:schemeClr val="bg1"/>
                </a:solidFill>
                <a:latin typeface="Gotham Black" panose="02000604030000020004"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baseline="0">
                <a:solidFill>
                  <a:schemeClr val="tx1"/>
                </a:solidFill>
                <a:latin typeface="Gotham-Book" panose="02000604040000020004"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baseline="0">
                <a:solidFill>
                  <a:schemeClr val="tx1"/>
                </a:solidFill>
                <a:latin typeface="Gotham-Book" panose="02000604040000020004"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8000" b="1" i="0" u="none" strike="noStrike" kern="1200" cap="none" spc="0" normalizeH="0" baseline="0" noProof="0">
                <a:ln>
                  <a:noFill/>
                </a:ln>
                <a:solidFill>
                  <a:prstClr val="white"/>
                </a:solidFill>
                <a:effectLst/>
                <a:uLnTx/>
                <a:uFillTx/>
                <a:latin typeface="Built Titling Sb"/>
                <a:ea typeface="Open Sans"/>
                <a:cs typeface="Open Sans"/>
                <a:sym typeface="Open Sans"/>
              </a:rPr>
              <a:t>Nature or extracts? </a:t>
            </a:r>
            <a:r>
              <a:rPr kumimoji="0" lang="en-US" sz="9600" b="1" i="0" u="none" strike="noStrike" kern="1200" cap="none" spc="0" normalizeH="0" baseline="0" noProof="0">
                <a:ln>
                  <a:noFill/>
                </a:ln>
                <a:solidFill>
                  <a:prstClr val="white"/>
                </a:solidFill>
                <a:effectLst/>
                <a:uLnTx/>
                <a:uFillTx/>
                <a:latin typeface="Built Titling Sb"/>
                <a:ea typeface="Open Sans"/>
                <a:cs typeface="Open Sans"/>
                <a:sym typeface="Open Sans"/>
              </a:rPr>
              <a:t>Nature, </a:t>
            </a:r>
            <a:endParaRPr lang="en-US" sz="9600" b="1" i="0" u="none" strike="noStrike" kern="1200" cap="none" spc="0" normalizeH="0" baseline="0" noProof="0">
              <a:ln>
                <a:noFill/>
              </a:ln>
              <a:solidFill>
                <a:prstClr val="white"/>
              </a:solidFill>
              <a:effectLst/>
              <a:uLnTx/>
              <a:uFillTx/>
              <a:latin typeface="Built Titling Sb"/>
              <a:ea typeface="Open Sans"/>
              <a:cs typeface="Open San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9600" b="1" i="0" u="none" strike="noStrike" kern="1200" cap="none" spc="0" normalizeH="0" baseline="0" noProof="0">
                <a:ln>
                  <a:noFill/>
                </a:ln>
                <a:solidFill>
                  <a:prstClr val="white"/>
                </a:solidFill>
                <a:effectLst/>
                <a:uLnTx/>
                <a:uFillTx/>
                <a:latin typeface="Built Titling Sb"/>
                <a:ea typeface="Open Sans"/>
                <a:cs typeface="Open Sans"/>
                <a:sym typeface="Open Sans"/>
              </a:rPr>
              <a:t>every time.</a:t>
            </a:r>
            <a:endParaRPr lang="en-US" sz="9600" b="1" i="0" u="none" strike="noStrike" kern="1200" cap="none" spc="0" normalizeH="0" baseline="0" noProof="0">
              <a:ln>
                <a:noFill/>
              </a:ln>
              <a:solidFill>
                <a:prstClr val="white"/>
              </a:solidFill>
              <a:effectLst/>
              <a:uLnTx/>
              <a:uFillTx/>
              <a:latin typeface="Built Titling Sb"/>
              <a:ea typeface="Open Sans"/>
              <a:cs typeface="Open Sans"/>
            </a:endParaRPr>
          </a:p>
        </p:txBody>
      </p:sp>
      <p:pic>
        <p:nvPicPr>
          <p:cNvPr id="3" name="Picture 2" descr="A group of men and a child playing video games&#10;&#10;Description automatically generated">
            <a:extLst>
              <a:ext uri="{FF2B5EF4-FFF2-40B4-BE49-F238E27FC236}">
                <a16:creationId xmlns:a16="http://schemas.microsoft.com/office/drawing/2014/main" id="{7031C0AD-7953-9571-9451-853EBDFB652E}"/>
              </a:ext>
            </a:extLst>
          </p:cNvPr>
          <p:cNvPicPr>
            <a:picLocks noChangeAspect="1"/>
          </p:cNvPicPr>
          <p:nvPr/>
        </p:nvPicPr>
        <p:blipFill rotWithShape="1">
          <a:blip r:embed="rId3">
            <a:extLst>
              <a:ext uri="{28A0092B-C50C-407E-A947-70E740481C1C}">
                <a14:useLocalDpi xmlns:a14="http://schemas.microsoft.com/office/drawing/2010/main" val="0"/>
              </a:ext>
            </a:extLst>
          </a:blip>
          <a:srcRect l="7815"/>
          <a:stretch/>
        </p:blipFill>
        <p:spPr>
          <a:xfrm>
            <a:off x="5306592" y="1145969"/>
            <a:ext cx="6681332" cy="4073839"/>
          </a:xfrm>
          <a:prstGeom prst="rect">
            <a:avLst/>
          </a:prstGeom>
        </p:spPr>
      </p:pic>
      <p:pic>
        <p:nvPicPr>
          <p:cNvPr id="6" name="Picture 5" descr="A white text on a black background&#10;&#10;Description automatically generated">
            <a:extLst>
              <a:ext uri="{FF2B5EF4-FFF2-40B4-BE49-F238E27FC236}">
                <a16:creationId xmlns:a16="http://schemas.microsoft.com/office/drawing/2014/main" id="{48362A82-CC72-5D24-6A69-71E3546B49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5270" y="5625548"/>
            <a:ext cx="5770559" cy="1042954"/>
          </a:xfrm>
          <a:prstGeom prst="rect">
            <a:avLst/>
          </a:prstGeom>
        </p:spPr>
      </p:pic>
    </p:spTree>
    <p:extLst>
      <p:ext uri="{BB962C8B-B14F-4D97-AF65-F5344CB8AC3E}">
        <p14:creationId xmlns:p14="http://schemas.microsoft.com/office/powerpoint/2010/main" val="1351247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0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a812dac-9ec4-478f-bd0c-e0efe8ac70ac" xsi:nil="true"/>
    <lcf76f155ced4ddcb4097134ff3c332f xmlns="1f1e143d-bbb8-4112-8fd7-d45d45b4752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3F1D0A084B83B4AB2C9A1E43DB2ED34" ma:contentTypeVersion="18" ma:contentTypeDescription="Create a new document." ma:contentTypeScope="" ma:versionID="f8ea24f66ceef5e11b8d9d101f0da335">
  <xsd:schema xmlns:xsd="http://www.w3.org/2001/XMLSchema" xmlns:xs="http://www.w3.org/2001/XMLSchema" xmlns:p="http://schemas.microsoft.com/office/2006/metadata/properties" xmlns:ns2="1f1e143d-bbb8-4112-8fd7-d45d45b47523" xmlns:ns3="ca812dac-9ec4-478f-bd0c-e0efe8ac70ac" targetNamespace="http://schemas.microsoft.com/office/2006/metadata/properties" ma:root="true" ma:fieldsID="9078917db44f9ca950001cd88af7e13e" ns2:_="" ns3:_="">
    <xsd:import namespace="1f1e143d-bbb8-4112-8fd7-d45d45b47523"/>
    <xsd:import namespace="ca812dac-9ec4-478f-bd0c-e0efe8ac70a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1e143d-bbb8-4112-8fd7-d45d45b475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79a633c0-40b6-4ba4-ac49-1ebd81acd31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a812dac-9ec4-478f-bd0c-e0efe8ac70a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0121323-20d5-4a8f-ac43-b28bf031c08d}" ma:internalName="TaxCatchAll" ma:showField="CatchAllData" ma:web="ca812dac-9ec4-478f-bd0c-e0efe8ac70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850BF1-C0FD-4A8E-B5A6-B1A76DC4D88C}">
  <ds:schemaRefs>
    <ds:schemaRef ds:uri="42ccc686-ae73-4653-a629-ca12b85346c1"/>
    <ds:schemaRef ds:uri="ca812dac-9ec4-478f-bd0c-e0efe8ac70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FB15492-05FE-4771-8169-969E154AC40D}"/>
</file>

<file path=customXml/itemProps3.xml><?xml version="1.0" encoding="utf-8"?>
<ds:datastoreItem xmlns:ds="http://schemas.openxmlformats.org/officeDocument/2006/customXml" ds:itemID="{F0B75D76-46A1-4B0A-83C1-63BE9BDF76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2313</Words>
  <Application>Microsoft Office PowerPoint</Application>
  <PresentationFormat>Widescreen</PresentationFormat>
  <Paragraphs>189</Paragraphs>
  <Slides>26</Slides>
  <Notes>26</Notes>
  <HiddenSlides>1</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26</vt:i4>
      </vt:variant>
    </vt:vector>
  </HeadingPairs>
  <TitlesOfParts>
    <vt:vector size="42" baseType="lpstr">
      <vt:lpstr>Aptos</vt:lpstr>
      <vt:lpstr>Aptos Display</vt:lpstr>
      <vt:lpstr>Arial</vt:lpstr>
      <vt:lpstr>Built Titling Rg</vt:lpstr>
      <vt:lpstr>Built Titling Sb</vt:lpstr>
      <vt:lpstr>Calibri</vt:lpstr>
      <vt:lpstr>Gotham Black</vt:lpstr>
      <vt:lpstr>Gotham-Book</vt:lpstr>
      <vt:lpstr>Gotham-Book</vt:lpstr>
      <vt:lpstr>Gotham-Book</vt:lpstr>
      <vt:lpstr>Manrope</vt:lpstr>
      <vt:lpstr>Myriad Pro</vt:lpstr>
      <vt:lpstr>Segoe UI</vt:lpstr>
      <vt:lpstr>Office Theme</vt:lpstr>
      <vt:lpstr>1_Office Theme</vt:lpstr>
      <vt:lpstr>10_Office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improve mood</vt:lpstr>
      <vt:lpstr>Effect of       on 3 cognitive domains  </vt:lpstr>
      <vt:lpstr>MOOD</vt:lpstr>
      <vt:lpstr>SLEEP</vt:lpstr>
      <vt:lpstr>MEMORY</vt:lpstr>
      <vt:lpstr>Focus</vt:lpstr>
      <vt:lpstr>Mental agility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Starin Mckeen</dc:creator>
  <cp:lastModifiedBy>Phillipa Thompson</cp:lastModifiedBy>
  <cp:revision>2</cp:revision>
  <dcterms:created xsi:type="dcterms:W3CDTF">2025-04-07T03:56:17Z</dcterms:created>
  <dcterms:modified xsi:type="dcterms:W3CDTF">2026-07-06T22:44:01Z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0x010100E3F1D0A084B83B4AB2C9A1E43DB2ED34</vt:lpwstr>
  </property>
</Properties>
</file>