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21"/>
  </p:notesMasterIdLst>
  <p:sldIdLst>
    <p:sldId id="256" r:id="rId6"/>
    <p:sldId id="2146845887" r:id="rId7"/>
    <p:sldId id="2146845891" r:id="rId8"/>
    <p:sldId id="2146845890" r:id="rId9"/>
    <p:sldId id="2146845895" r:id="rId10"/>
    <p:sldId id="258" r:id="rId11"/>
    <p:sldId id="2146845879" r:id="rId12"/>
    <p:sldId id="2146845871" r:id="rId13"/>
    <p:sldId id="2146845881" r:id="rId14"/>
    <p:sldId id="2146845882" r:id="rId15"/>
    <p:sldId id="2146845886" r:id="rId16"/>
    <p:sldId id="2146845894" r:id="rId17"/>
    <p:sldId id="2146845893" r:id="rId18"/>
    <p:sldId id="2146845903" r:id="rId19"/>
    <p:sldId id="214684589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a Ochoa" initials="AO" lastIdx="1" clrIdx="0">
    <p:extLst>
      <p:ext uri="{19B8F6BF-5375-455C-9EA6-DF929625EA0E}">
        <p15:presenceInfo xmlns:p15="http://schemas.microsoft.com/office/powerpoint/2012/main" userId="S::ana.ochoa@anagenix.com::c13ae328-cace-4d99-84e6-656f6d86a7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0077"/>
    <a:srgbClr val="000000"/>
    <a:srgbClr val="EC008C"/>
    <a:srgbClr val="4C2468"/>
    <a:srgbClr val="C60686"/>
    <a:srgbClr val="B00578"/>
    <a:srgbClr val="8C519F"/>
    <a:srgbClr val="3D0045"/>
    <a:srgbClr val="D00384"/>
    <a:srgbClr val="9204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B92E26-32FC-4576-A18E-61ED1843169A}" v="2" dt="2026-03-31T21:58:50.3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03" autoAdjust="0"/>
  </p:normalViewPr>
  <p:slideViewPr>
    <p:cSldViewPr snapToGrid="0">
      <p:cViewPr varScale="1">
        <p:scale>
          <a:sx n="91" d="100"/>
          <a:sy n="91" d="100"/>
        </p:scale>
        <p:origin x="131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ly Ong" userId="5985f3c5-1f83-464e-b9bf-fab2fa591863" providerId="ADAL" clId="{BC74AB7F-694D-4256-B908-6A66EE9EE469}"/>
    <pc:docChg chg="undo custSel modSld sldOrd">
      <pc:chgData name="Kelly Ong" userId="5985f3c5-1f83-464e-b9bf-fab2fa591863" providerId="ADAL" clId="{BC74AB7F-694D-4256-B908-6A66EE9EE469}" dt="2026-03-31T02:46:29.944" v="2179" actId="1035"/>
      <pc:docMkLst>
        <pc:docMk/>
      </pc:docMkLst>
      <pc:sldChg chg="addSp delSp modSp mod modNotesTx">
        <pc:chgData name="Kelly Ong" userId="5985f3c5-1f83-464e-b9bf-fab2fa591863" providerId="ADAL" clId="{BC74AB7F-694D-4256-B908-6A66EE9EE469}" dt="2026-03-24T23:16:23.050" v="2114" actId="1076"/>
        <pc:sldMkLst>
          <pc:docMk/>
          <pc:sldMk cId="348577874" sldId="256"/>
        </pc:sldMkLst>
        <pc:picChg chg="add mod">
          <ac:chgData name="Kelly Ong" userId="5985f3c5-1f83-464e-b9bf-fab2fa591863" providerId="ADAL" clId="{BC74AB7F-694D-4256-B908-6A66EE9EE469}" dt="2026-03-24T23:16:23.050" v="2114" actId="1076"/>
          <ac:picMkLst>
            <pc:docMk/>
            <pc:sldMk cId="348577874" sldId="256"/>
            <ac:picMk id="4" creationId="{B04902D6-3033-D802-53AE-4B4AE6F70E96}"/>
          </ac:picMkLst>
        </pc:picChg>
      </pc:sldChg>
      <pc:sldChg chg="modNotesTx">
        <pc:chgData name="Kelly Ong" userId="5985f3c5-1f83-464e-b9bf-fab2fa591863" providerId="ADAL" clId="{BC74AB7F-694D-4256-B908-6A66EE9EE469}" dt="2026-03-15T23:10:47.480" v="1836" actId="6549"/>
        <pc:sldMkLst>
          <pc:docMk/>
          <pc:sldMk cId="2887357666" sldId="2146845887"/>
        </pc:sldMkLst>
      </pc:sldChg>
      <pc:sldChg chg="modNotesTx">
        <pc:chgData name="Kelly Ong" userId="5985f3c5-1f83-464e-b9bf-fab2fa591863" providerId="ADAL" clId="{BC74AB7F-694D-4256-B908-6A66EE9EE469}" dt="2026-03-31T02:39:33.565" v="2119" actId="6549"/>
        <pc:sldMkLst>
          <pc:docMk/>
          <pc:sldMk cId="3184932888" sldId="2146845890"/>
        </pc:sldMkLst>
      </pc:sldChg>
      <pc:sldChg chg="modNotesTx">
        <pc:chgData name="Kelly Ong" userId="5985f3c5-1f83-464e-b9bf-fab2fa591863" providerId="ADAL" clId="{BC74AB7F-694D-4256-B908-6A66EE9EE469}" dt="2026-03-16T00:07:42.214" v="2071" actId="6549"/>
        <pc:sldMkLst>
          <pc:docMk/>
          <pc:sldMk cId="4239759972" sldId="2146845891"/>
        </pc:sldMkLst>
      </pc:sldChg>
      <pc:sldChg chg="modSp mod">
        <pc:chgData name="Kelly Ong" userId="5985f3c5-1f83-464e-b9bf-fab2fa591863" providerId="ADAL" clId="{BC74AB7F-694D-4256-B908-6A66EE9EE469}" dt="2026-03-31T02:46:29.944" v="2179" actId="1035"/>
        <pc:sldMkLst>
          <pc:docMk/>
          <pc:sldMk cId="4088883556" sldId="2146845893"/>
        </pc:sldMkLst>
        <pc:spChg chg="mod">
          <ac:chgData name="Kelly Ong" userId="5985f3c5-1f83-464e-b9bf-fab2fa591863" providerId="ADAL" clId="{BC74AB7F-694D-4256-B908-6A66EE9EE469}" dt="2026-03-31T02:46:29.944" v="2179" actId="1035"/>
          <ac:spMkLst>
            <pc:docMk/>
            <pc:sldMk cId="4088883556" sldId="2146845893"/>
            <ac:spMk id="7" creationId="{8DE97CB1-A4CE-07FA-0E09-8EBF1FF0489D}"/>
          </ac:spMkLst>
        </pc:spChg>
        <pc:spChg chg="mod">
          <ac:chgData name="Kelly Ong" userId="5985f3c5-1f83-464e-b9bf-fab2fa591863" providerId="ADAL" clId="{BC74AB7F-694D-4256-B908-6A66EE9EE469}" dt="2026-03-31T02:46:18.671" v="2172" actId="6549"/>
          <ac:spMkLst>
            <pc:docMk/>
            <pc:sldMk cId="4088883556" sldId="2146845893"/>
            <ac:spMk id="68" creationId="{B44293B7-B91A-E1D7-4E51-7381D4D235D4}"/>
          </ac:spMkLst>
        </pc:spChg>
        <pc:grpChg chg="mod">
          <ac:chgData name="Kelly Ong" userId="5985f3c5-1f83-464e-b9bf-fab2fa591863" providerId="ADAL" clId="{BC74AB7F-694D-4256-B908-6A66EE9EE469}" dt="2026-03-31T02:46:29.944" v="2179" actId="1035"/>
          <ac:grpSpMkLst>
            <pc:docMk/>
            <pc:sldMk cId="4088883556" sldId="2146845893"/>
            <ac:grpSpMk id="52" creationId="{E50A6C49-F3D3-798C-BD84-6B6AA8904E56}"/>
          </ac:grpSpMkLst>
        </pc:grpChg>
        <pc:grpChg chg="mod">
          <ac:chgData name="Kelly Ong" userId="5985f3c5-1f83-464e-b9bf-fab2fa591863" providerId="ADAL" clId="{BC74AB7F-694D-4256-B908-6A66EE9EE469}" dt="2026-03-31T02:46:29.944" v="2179" actId="1035"/>
          <ac:grpSpMkLst>
            <pc:docMk/>
            <pc:sldMk cId="4088883556" sldId="2146845893"/>
            <ac:grpSpMk id="63" creationId="{DA9D4EE2-EC8F-6D5D-A7BB-2ACFF2CC7F82}"/>
          </ac:grpSpMkLst>
        </pc:grpChg>
        <pc:grpChg chg="mod">
          <ac:chgData name="Kelly Ong" userId="5985f3c5-1f83-464e-b9bf-fab2fa591863" providerId="ADAL" clId="{BC74AB7F-694D-4256-B908-6A66EE9EE469}" dt="2026-03-31T02:46:29.944" v="2179" actId="1035"/>
          <ac:grpSpMkLst>
            <pc:docMk/>
            <pc:sldMk cId="4088883556" sldId="2146845893"/>
            <ac:grpSpMk id="64" creationId="{EA61AB9E-389F-467D-C084-8C098AD4FF75}"/>
          </ac:grpSpMkLst>
        </pc:grpChg>
        <pc:grpChg chg="mod">
          <ac:chgData name="Kelly Ong" userId="5985f3c5-1f83-464e-b9bf-fab2fa591863" providerId="ADAL" clId="{BC74AB7F-694D-4256-B908-6A66EE9EE469}" dt="2026-03-31T02:46:29.944" v="2179" actId="1035"/>
          <ac:grpSpMkLst>
            <pc:docMk/>
            <pc:sldMk cId="4088883556" sldId="2146845893"/>
            <ac:grpSpMk id="65" creationId="{14B83C1A-B225-199E-CC00-717EAD6861B1}"/>
          </ac:grpSpMkLst>
        </pc:grpChg>
        <pc:grpChg chg="mod">
          <ac:chgData name="Kelly Ong" userId="5985f3c5-1f83-464e-b9bf-fab2fa591863" providerId="ADAL" clId="{BC74AB7F-694D-4256-B908-6A66EE9EE469}" dt="2026-03-31T02:46:29.944" v="2179" actId="1035"/>
          <ac:grpSpMkLst>
            <pc:docMk/>
            <pc:sldMk cId="4088883556" sldId="2146845893"/>
            <ac:grpSpMk id="66" creationId="{DB11B577-43BD-8127-3780-F1C37A75F7EC}"/>
          </ac:grpSpMkLst>
        </pc:grpChg>
        <pc:picChg chg="mod">
          <ac:chgData name="Kelly Ong" userId="5985f3c5-1f83-464e-b9bf-fab2fa591863" providerId="ADAL" clId="{BC74AB7F-694D-4256-B908-6A66EE9EE469}" dt="2026-03-31T02:46:29.944" v="2179" actId="1035"/>
          <ac:picMkLst>
            <pc:docMk/>
            <pc:sldMk cId="4088883556" sldId="2146845893"/>
            <ac:picMk id="8" creationId="{3D32173D-84D2-3038-3C67-88876DC1867D}"/>
          </ac:picMkLst>
        </pc:picChg>
      </pc:sldChg>
      <pc:sldChg chg="ord">
        <pc:chgData name="Kelly Ong" userId="5985f3c5-1f83-464e-b9bf-fab2fa591863" providerId="ADAL" clId="{BC74AB7F-694D-4256-B908-6A66EE9EE469}" dt="2026-03-18T21:19:01.214" v="2109"/>
        <pc:sldMkLst>
          <pc:docMk/>
          <pc:sldMk cId="782390332" sldId="2146845895"/>
        </pc:sldMkLst>
      </pc:sldChg>
    </pc:docChg>
  </pc:docChgLst>
  <pc:docChgLst>
    <pc:chgData name="Vishakha Mahajan" userId="465f2100-bf22-4709-889e-b631f95650d2" providerId="ADAL" clId="{95C92503-A6AA-44D6-AFF1-34F103321321}"/>
    <pc:docChg chg="undo custSel addSld delSld modSld sldOrd">
      <pc:chgData name="Vishakha Mahajan" userId="465f2100-bf22-4709-889e-b631f95650d2" providerId="ADAL" clId="{95C92503-A6AA-44D6-AFF1-34F103321321}" dt="2026-04-08T22:17:27.604" v="941" actId="1076"/>
      <pc:docMkLst>
        <pc:docMk/>
      </pc:docMkLst>
      <pc:sldChg chg="modNotesTx">
        <pc:chgData name="Vishakha Mahajan" userId="465f2100-bf22-4709-889e-b631f95650d2" providerId="ADAL" clId="{95C92503-A6AA-44D6-AFF1-34F103321321}" dt="2026-03-09T03:56:18.113" v="278" actId="20577"/>
        <pc:sldMkLst>
          <pc:docMk/>
          <pc:sldMk cId="0" sldId="258"/>
        </pc:sldMkLst>
      </pc:sldChg>
      <pc:sldChg chg="modNotesTx">
        <pc:chgData name="Vishakha Mahajan" userId="465f2100-bf22-4709-889e-b631f95650d2" providerId="ADAL" clId="{95C92503-A6AA-44D6-AFF1-34F103321321}" dt="2026-03-19T19:55:09.674" v="388" actId="20577"/>
        <pc:sldMkLst>
          <pc:docMk/>
          <pc:sldMk cId="1758005667" sldId="2146845871"/>
        </pc:sldMkLst>
      </pc:sldChg>
      <pc:sldChg chg="modAnim modNotesTx">
        <pc:chgData name="Vishakha Mahajan" userId="465f2100-bf22-4709-889e-b631f95650d2" providerId="ADAL" clId="{95C92503-A6AA-44D6-AFF1-34F103321321}" dt="2026-03-09T03:56:49.757" v="337" actId="20577"/>
        <pc:sldMkLst>
          <pc:docMk/>
          <pc:sldMk cId="3281969038" sldId="2146845879"/>
        </pc:sldMkLst>
      </pc:sldChg>
      <pc:sldChg chg="modSp mod">
        <pc:chgData name="Vishakha Mahajan" userId="465f2100-bf22-4709-889e-b631f95650d2" providerId="ADAL" clId="{95C92503-A6AA-44D6-AFF1-34F103321321}" dt="2026-03-23T22:24:26.744" v="582" actId="1076"/>
        <pc:sldMkLst>
          <pc:docMk/>
          <pc:sldMk cId="475869324" sldId="2146845881"/>
        </pc:sldMkLst>
        <pc:spChg chg="mod">
          <ac:chgData name="Vishakha Mahajan" userId="465f2100-bf22-4709-889e-b631f95650d2" providerId="ADAL" clId="{95C92503-A6AA-44D6-AFF1-34F103321321}" dt="2026-03-23T22:24:26.744" v="582" actId="1076"/>
          <ac:spMkLst>
            <pc:docMk/>
            <pc:sldMk cId="475869324" sldId="2146845881"/>
            <ac:spMk id="23" creationId="{55A08DFF-5FD6-4DED-4208-F8495CD3901D}"/>
          </ac:spMkLst>
        </pc:spChg>
      </pc:sldChg>
      <pc:sldChg chg="modSp mod">
        <pc:chgData name="Vishakha Mahajan" userId="465f2100-bf22-4709-889e-b631f95650d2" providerId="ADAL" clId="{95C92503-A6AA-44D6-AFF1-34F103321321}" dt="2026-04-08T22:17:27.604" v="941" actId="1076"/>
        <pc:sldMkLst>
          <pc:docMk/>
          <pc:sldMk cId="1531526490" sldId="2146845882"/>
        </pc:sldMkLst>
        <pc:grpChg chg="mod">
          <ac:chgData name="Vishakha Mahajan" userId="465f2100-bf22-4709-889e-b631f95650d2" providerId="ADAL" clId="{95C92503-A6AA-44D6-AFF1-34F103321321}" dt="2026-04-08T22:17:02.189" v="939" actId="1076"/>
          <ac:grpSpMkLst>
            <pc:docMk/>
            <pc:sldMk cId="1531526490" sldId="2146845882"/>
            <ac:grpSpMk id="23" creationId="{F68F3CD4-DE45-7C3D-4A39-67A4F73B748B}"/>
          </ac:grpSpMkLst>
        </pc:grpChg>
        <pc:picChg chg="mod">
          <ac:chgData name="Vishakha Mahajan" userId="465f2100-bf22-4709-889e-b631f95650d2" providerId="ADAL" clId="{95C92503-A6AA-44D6-AFF1-34F103321321}" dt="2026-04-08T22:17:27.604" v="941" actId="1076"/>
          <ac:picMkLst>
            <pc:docMk/>
            <pc:sldMk cId="1531526490" sldId="2146845882"/>
            <ac:picMk id="7" creationId="{53FA5C8D-E045-0DAD-EFFD-6C444F999F08}"/>
          </ac:picMkLst>
        </pc:picChg>
      </pc:sldChg>
      <pc:sldChg chg="addSp delSp modSp mod delAnim modAnim modNotesTx">
        <pc:chgData name="Vishakha Mahajan" userId="465f2100-bf22-4709-889e-b631f95650d2" providerId="ADAL" clId="{95C92503-A6AA-44D6-AFF1-34F103321321}" dt="2026-04-08T20:42:25.207" v="938" actId="21"/>
        <pc:sldMkLst>
          <pc:docMk/>
          <pc:sldMk cId="2887357666" sldId="2146845887"/>
        </pc:sldMkLst>
        <pc:spChg chg="add del">
          <ac:chgData name="Vishakha Mahajan" userId="465f2100-bf22-4709-889e-b631f95650d2" providerId="ADAL" clId="{95C92503-A6AA-44D6-AFF1-34F103321321}" dt="2026-04-08T20:42:25.207" v="938" actId="21"/>
          <ac:spMkLst>
            <pc:docMk/>
            <pc:sldMk cId="2887357666" sldId="2146845887"/>
            <ac:spMk id="5" creationId="{2BF545F5-7638-FC77-3F49-D343B1D9F5D4}"/>
          </ac:spMkLst>
        </pc:spChg>
        <pc:picChg chg="add mod">
          <ac:chgData name="Vishakha Mahajan" userId="465f2100-bf22-4709-889e-b631f95650d2" providerId="ADAL" clId="{95C92503-A6AA-44D6-AFF1-34F103321321}" dt="2026-03-31T20:12:24.661" v="911"/>
          <ac:picMkLst>
            <pc:docMk/>
            <pc:sldMk cId="2887357666" sldId="2146845887"/>
            <ac:picMk id="2" creationId="{F5569E6F-A511-A004-D8BF-3C97513ACDE2}"/>
          </ac:picMkLst>
        </pc:picChg>
      </pc:sldChg>
      <pc:sldChg chg="addSp delSp modSp mod">
        <pc:chgData name="Vishakha Mahajan" userId="465f2100-bf22-4709-889e-b631f95650d2" providerId="ADAL" clId="{95C92503-A6AA-44D6-AFF1-34F103321321}" dt="2026-03-31T21:59:21.809" v="931" actId="20577"/>
        <pc:sldMkLst>
          <pc:docMk/>
          <pc:sldMk cId="4088883556" sldId="2146845893"/>
        </pc:sldMkLst>
        <pc:spChg chg="add mod">
          <ac:chgData name="Vishakha Mahajan" userId="465f2100-bf22-4709-889e-b631f95650d2" providerId="ADAL" clId="{95C92503-A6AA-44D6-AFF1-34F103321321}" dt="2026-03-23T00:07:46.112" v="540" actId="1076"/>
          <ac:spMkLst>
            <pc:docMk/>
            <pc:sldMk cId="4088883556" sldId="2146845893"/>
            <ac:spMk id="7" creationId="{8DE97CB1-A4CE-07FA-0E09-8EBF1FF0489D}"/>
          </ac:spMkLst>
        </pc:spChg>
        <pc:spChg chg="mod">
          <ac:chgData name="Vishakha Mahajan" userId="465f2100-bf22-4709-889e-b631f95650d2" providerId="ADAL" clId="{95C92503-A6AA-44D6-AFF1-34F103321321}" dt="2026-03-31T21:59:21.809" v="931" actId="20577"/>
          <ac:spMkLst>
            <pc:docMk/>
            <pc:sldMk cId="4088883556" sldId="2146845893"/>
            <ac:spMk id="68" creationId="{B44293B7-B91A-E1D7-4E51-7381D4D235D4}"/>
          </ac:spMkLst>
        </pc:spChg>
        <pc:grpChg chg="mod">
          <ac:chgData name="Vishakha Mahajan" userId="465f2100-bf22-4709-889e-b631f95650d2" providerId="ADAL" clId="{95C92503-A6AA-44D6-AFF1-34F103321321}" dt="2026-03-31T21:59:08.771" v="915" actId="1076"/>
          <ac:grpSpMkLst>
            <pc:docMk/>
            <pc:sldMk cId="4088883556" sldId="2146845893"/>
            <ac:grpSpMk id="31" creationId="{18473A84-0E5B-6570-3E05-96F350CDDA3A}"/>
          </ac:grpSpMkLst>
        </pc:grpChg>
        <pc:picChg chg="add mod">
          <ac:chgData name="Vishakha Mahajan" userId="465f2100-bf22-4709-889e-b631f95650d2" providerId="ADAL" clId="{95C92503-A6AA-44D6-AFF1-34F103321321}" dt="2026-03-23T00:07:49.717" v="541" actId="1076"/>
          <ac:picMkLst>
            <pc:docMk/>
            <pc:sldMk cId="4088883556" sldId="2146845893"/>
            <ac:picMk id="8" creationId="{3D32173D-84D2-3038-3C67-88876DC1867D}"/>
          </ac:picMkLst>
        </pc:picChg>
      </pc:sldChg>
      <pc:sldChg chg="addSp delSp modSp mod modNotesTx">
        <pc:chgData name="Vishakha Mahajan" userId="465f2100-bf22-4709-889e-b631f95650d2" providerId="ADAL" clId="{95C92503-A6AA-44D6-AFF1-34F103321321}" dt="2026-03-24T20:38:56.702" v="894" actId="20577"/>
        <pc:sldMkLst>
          <pc:docMk/>
          <pc:sldMk cId="3118108013" sldId="2146845894"/>
        </pc:sldMkLst>
        <pc:spChg chg="add mod">
          <ac:chgData name="Vishakha Mahajan" userId="465f2100-bf22-4709-889e-b631f95650d2" providerId="ADAL" clId="{95C92503-A6AA-44D6-AFF1-34F103321321}" dt="2026-03-24T20:38:56.702" v="894" actId="20577"/>
          <ac:spMkLst>
            <pc:docMk/>
            <pc:sldMk cId="3118108013" sldId="2146845894"/>
            <ac:spMk id="12" creationId="{45061A3A-3A1F-D2B4-995F-0A8B59B4D356}"/>
          </ac:spMkLst>
        </pc:spChg>
        <pc:spChg chg="mod">
          <ac:chgData name="Vishakha Mahajan" userId="465f2100-bf22-4709-889e-b631f95650d2" providerId="ADAL" clId="{95C92503-A6AA-44D6-AFF1-34F103321321}" dt="2026-03-24T00:09:14.138" v="848" actId="1037"/>
          <ac:spMkLst>
            <pc:docMk/>
            <pc:sldMk cId="3118108013" sldId="2146845894"/>
            <ac:spMk id="50" creationId="{179F216E-2031-8DD9-95D9-7893BDC1FA51}"/>
          </ac:spMkLst>
        </pc:spChg>
        <pc:spChg chg="mod">
          <ac:chgData name="Vishakha Mahajan" userId="465f2100-bf22-4709-889e-b631f95650d2" providerId="ADAL" clId="{95C92503-A6AA-44D6-AFF1-34F103321321}" dt="2026-03-24T00:09:14.138" v="848" actId="1037"/>
          <ac:spMkLst>
            <pc:docMk/>
            <pc:sldMk cId="3118108013" sldId="2146845894"/>
            <ac:spMk id="69" creationId="{3CD67B94-87A8-3ED9-94B4-A4C8D1AD8E0C}"/>
          </ac:spMkLst>
        </pc:spChg>
        <pc:spChg chg="mod">
          <ac:chgData name="Vishakha Mahajan" userId="465f2100-bf22-4709-889e-b631f95650d2" providerId="ADAL" clId="{95C92503-A6AA-44D6-AFF1-34F103321321}" dt="2026-03-24T00:09:14.138" v="848" actId="1037"/>
          <ac:spMkLst>
            <pc:docMk/>
            <pc:sldMk cId="3118108013" sldId="2146845894"/>
            <ac:spMk id="70" creationId="{714233AE-7209-B7F1-0B57-517C1669A0D8}"/>
          </ac:spMkLst>
        </pc:spChg>
        <pc:spChg chg="mod">
          <ac:chgData name="Vishakha Mahajan" userId="465f2100-bf22-4709-889e-b631f95650d2" providerId="ADAL" clId="{95C92503-A6AA-44D6-AFF1-34F103321321}" dt="2026-03-24T00:09:14.138" v="848" actId="1037"/>
          <ac:spMkLst>
            <pc:docMk/>
            <pc:sldMk cId="3118108013" sldId="2146845894"/>
            <ac:spMk id="71" creationId="{DC7BF3EE-7258-982C-B2F2-557CE4DC57DC}"/>
          </ac:spMkLst>
        </pc:spChg>
        <pc:spChg chg="mod">
          <ac:chgData name="Vishakha Mahajan" userId="465f2100-bf22-4709-889e-b631f95650d2" providerId="ADAL" clId="{95C92503-A6AA-44D6-AFF1-34F103321321}" dt="2026-03-24T00:09:14.138" v="848" actId="1037"/>
          <ac:spMkLst>
            <pc:docMk/>
            <pc:sldMk cId="3118108013" sldId="2146845894"/>
            <ac:spMk id="72" creationId="{980FF024-7458-41CF-31BB-2F2E8888EEC6}"/>
          </ac:spMkLst>
        </pc:spChg>
        <pc:spChg chg="mod">
          <ac:chgData name="Vishakha Mahajan" userId="465f2100-bf22-4709-889e-b631f95650d2" providerId="ADAL" clId="{95C92503-A6AA-44D6-AFF1-34F103321321}" dt="2026-03-24T00:09:14.138" v="848" actId="1037"/>
          <ac:spMkLst>
            <pc:docMk/>
            <pc:sldMk cId="3118108013" sldId="2146845894"/>
            <ac:spMk id="165" creationId="{06A362F9-D323-11E3-1861-D20CE2F8EA6B}"/>
          </ac:spMkLst>
        </pc:spChg>
        <pc:grpChg chg="mod">
          <ac:chgData name="Vishakha Mahajan" userId="465f2100-bf22-4709-889e-b631f95650d2" providerId="ADAL" clId="{95C92503-A6AA-44D6-AFF1-34F103321321}" dt="2026-03-24T00:09:14.138" v="848" actId="1037"/>
          <ac:grpSpMkLst>
            <pc:docMk/>
            <pc:sldMk cId="3118108013" sldId="2146845894"/>
            <ac:grpSpMk id="3" creationId="{D0974462-4616-39E3-DC67-790AE56E88DE}"/>
          </ac:grpSpMkLst>
        </pc:grpChg>
        <pc:grpChg chg="mod">
          <ac:chgData name="Vishakha Mahajan" userId="465f2100-bf22-4709-889e-b631f95650d2" providerId="ADAL" clId="{95C92503-A6AA-44D6-AFF1-34F103321321}" dt="2026-03-24T00:09:14.138" v="848" actId="1037"/>
          <ac:grpSpMkLst>
            <pc:docMk/>
            <pc:sldMk cId="3118108013" sldId="2146845894"/>
            <ac:grpSpMk id="84" creationId="{4D3091D8-BC0F-92EA-947E-8EEA18C15BE9}"/>
          </ac:grpSpMkLst>
        </pc:grpChg>
        <pc:cxnChg chg="mod">
          <ac:chgData name="Vishakha Mahajan" userId="465f2100-bf22-4709-889e-b631f95650d2" providerId="ADAL" clId="{95C92503-A6AA-44D6-AFF1-34F103321321}" dt="2026-03-24T00:09:14.138" v="848" actId="1037"/>
          <ac:cxnSpMkLst>
            <pc:docMk/>
            <pc:sldMk cId="3118108013" sldId="2146845894"/>
            <ac:cxnSpMk id="124" creationId="{D150AFA2-DFD9-E3A3-E7C9-09CCB1BF596F}"/>
          </ac:cxnSpMkLst>
        </pc:cxnChg>
        <pc:cxnChg chg="mod">
          <ac:chgData name="Vishakha Mahajan" userId="465f2100-bf22-4709-889e-b631f95650d2" providerId="ADAL" clId="{95C92503-A6AA-44D6-AFF1-34F103321321}" dt="2026-03-24T00:09:22.385" v="849" actId="1076"/>
          <ac:cxnSpMkLst>
            <pc:docMk/>
            <pc:sldMk cId="3118108013" sldId="2146845894"/>
            <ac:cxnSpMk id="131" creationId="{702D1342-B04C-A9EB-854F-793171742B55}"/>
          </ac:cxnSpMkLst>
        </pc:cxnChg>
        <pc:cxnChg chg="mod">
          <ac:chgData name="Vishakha Mahajan" userId="465f2100-bf22-4709-889e-b631f95650d2" providerId="ADAL" clId="{95C92503-A6AA-44D6-AFF1-34F103321321}" dt="2026-03-24T00:09:14.138" v="848" actId="1037"/>
          <ac:cxnSpMkLst>
            <pc:docMk/>
            <pc:sldMk cId="3118108013" sldId="2146845894"/>
            <ac:cxnSpMk id="135" creationId="{C8996A53-C0DA-53D9-6897-A1374AE8A35D}"/>
          </ac:cxnSpMkLst>
        </pc:cxnChg>
      </pc:sldChg>
      <pc:sldChg chg="add modNotesTx">
        <pc:chgData name="Vishakha Mahajan" userId="465f2100-bf22-4709-889e-b631f95650d2" providerId="ADAL" clId="{95C92503-A6AA-44D6-AFF1-34F103321321}" dt="2026-04-08T00:46:07.767" v="932" actId="20577"/>
        <pc:sldMkLst>
          <pc:docMk/>
          <pc:sldMk cId="4217594043" sldId="214684590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3837474-63FE-47FD-A557-AD70472523B2}" type="doc">
      <dgm:prSet loTypeId="urn:microsoft.com/office/officeart/2005/8/layout/lProcess2" loCatId="list" qsTypeId="urn:microsoft.com/office/officeart/2005/8/quickstyle/simple5" qsCatId="simple" csTypeId="urn:microsoft.com/office/officeart/2005/8/colors/accent5_4" csCatId="accent5" phldr="1"/>
      <dgm:spPr/>
      <dgm:t>
        <a:bodyPr/>
        <a:lstStyle/>
        <a:p>
          <a:endParaRPr lang="en-NZ"/>
        </a:p>
      </dgm:t>
    </dgm:pt>
    <dgm:pt modelId="{018834E4-13CB-403B-A6C1-8C0797622A36}">
      <dgm:prSet phldrT="[Text]" custT="1"/>
      <dgm:spPr>
        <a:solidFill>
          <a:schemeClr val="bg1"/>
        </a:solidFill>
        <a:effectLst>
          <a:innerShdw blurRad="63500" dist="50800" dir="13500000">
            <a:prstClr val="black">
              <a:alpha val="50000"/>
            </a:prstClr>
          </a:innerShdw>
        </a:effectLst>
      </dgm:spPr>
      <dgm:t>
        <a:bodyPr/>
        <a:lstStyle/>
        <a:p>
          <a:r>
            <a:rPr lang="en-US" sz="1200" b="1">
              <a:solidFill>
                <a:srgbClr val="3D0045"/>
              </a:solidFill>
              <a:latin typeface="Myriad Pro" panose="020B0503030403020204" pitchFamily="34" charset="0"/>
              <a:ea typeface="Roboto Bold" panose="020B0604020202020204" charset="0"/>
            </a:rPr>
            <a:t>MAO-B inhibition</a:t>
          </a:r>
          <a:br>
            <a:rPr lang="en-US" sz="1200" b="1">
              <a:solidFill>
                <a:srgbClr val="3D0045"/>
              </a:solidFill>
              <a:latin typeface="Myriad Pro" panose="020B0503030403020204" pitchFamily="34" charset="0"/>
              <a:ea typeface="Roboto Bold" panose="020B0604020202020204" charset="0"/>
            </a:rPr>
          </a:br>
          <a:r>
            <a:rPr lang="en-US" sz="1200" b="1">
              <a:solidFill>
                <a:srgbClr val="3D0045"/>
              </a:solidFill>
              <a:latin typeface="Myriad Pro" panose="020B0503030403020204" pitchFamily="34" charset="0"/>
              <a:ea typeface="Roboto Bold" panose="020B0604020202020204" charset="0"/>
            </a:rPr>
            <a:t>by 96%</a:t>
          </a:r>
          <a:r>
            <a:rPr lang="en-US" sz="1200" b="1" baseline="30000">
              <a:solidFill>
                <a:srgbClr val="3D0045"/>
              </a:solidFill>
              <a:latin typeface="Myriad Pro" panose="020B0503030403020204" pitchFamily="34" charset="0"/>
              <a:ea typeface="Roboto Bold" panose="020B0604020202020204" charset="0"/>
            </a:rPr>
            <a:t>1</a:t>
          </a:r>
          <a:endParaRPr lang="en-NZ" sz="1200" b="1">
            <a:solidFill>
              <a:srgbClr val="3D0045"/>
            </a:solidFill>
            <a:latin typeface="Myriad Pro" panose="020B0503030403020204" pitchFamily="34" charset="0"/>
            <a:ea typeface="Roboto Bold" panose="020B0604020202020204" charset="0"/>
          </a:endParaRPr>
        </a:p>
      </dgm:t>
    </dgm:pt>
    <dgm:pt modelId="{A3C88C10-4A09-472D-810D-BF36DA3CC799}" type="parTrans" cxnId="{655F550E-78D6-4478-9769-71DE75743540}">
      <dgm:prSet/>
      <dgm:spPr/>
      <dgm:t>
        <a:bodyPr/>
        <a:lstStyle/>
        <a:p>
          <a:endParaRPr lang="en-NZ" sz="1100">
            <a:latin typeface="Myriad Pro" panose="020B0503030403020204" pitchFamily="34" charset="0"/>
            <a:ea typeface="Roboto Bold" panose="020B0604020202020204" charset="0"/>
          </a:endParaRPr>
        </a:p>
      </dgm:t>
    </dgm:pt>
    <dgm:pt modelId="{4FBA7DAE-120B-4C92-9206-345390EDA1ED}" type="sibTrans" cxnId="{655F550E-78D6-4478-9769-71DE75743540}">
      <dgm:prSet/>
      <dgm:spPr/>
      <dgm:t>
        <a:bodyPr/>
        <a:lstStyle/>
        <a:p>
          <a:endParaRPr lang="en-NZ" sz="1100">
            <a:latin typeface="Myriad Pro" panose="020B0503030403020204" pitchFamily="34" charset="0"/>
            <a:ea typeface="Roboto Bold" panose="020B0604020202020204" charset="0"/>
          </a:endParaRPr>
        </a:p>
      </dgm:t>
    </dgm:pt>
    <dgm:pt modelId="{81CA91AA-BBA4-4B55-8458-DDD1C7EEB397}">
      <dgm:prSet phldrT="[Text]" custT="1"/>
      <dgm:spPr>
        <a:solidFill>
          <a:schemeClr val="bg1"/>
        </a:solidFill>
        <a:effectLst>
          <a:innerShdw blurRad="63500" dist="50800" dir="13500000">
            <a:prstClr val="black">
              <a:alpha val="50000"/>
            </a:prstClr>
          </a:innerShdw>
        </a:effectLst>
      </dgm:spPr>
      <dgm:t>
        <a:bodyPr/>
        <a:lstStyle/>
        <a:p>
          <a:r>
            <a:rPr lang="en-NZ" sz="1200" b="1">
              <a:solidFill>
                <a:srgbClr val="3D0045"/>
              </a:solidFill>
              <a:latin typeface="Myriad Pro" panose="020B0503030403020204" pitchFamily="34" charset="0"/>
              <a:ea typeface="Roboto Bold" panose="020B0604020202020204" charset="0"/>
            </a:rPr>
            <a:t>Anti-anxiety effects</a:t>
          </a:r>
          <a:br>
            <a:rPr lang="en-NZ" sz="1200" b="1">
              <a:solidFill>
                <a:srgbClr val="3D0045"/>
              </a:solidFill>
              <a:latin typeface="Myriad Pro" panose="020B0503030403020204" pitchFamily="34" charset="0"/>
              <a:ea typeface="Roboto Bold" panose="020B0604020202020204" charset="0"/>
            </a:rPr>
          </a:br>
          <a:r>
            <a:rPr lang="en-NZ" sz="1200" b="1">
              <a:solidFill>
                <a:srgbClr val="3D0045"/>
              </a:solidFill>
              <a:latin typeface="Myriad Pro" panose="020B0503030403020204" pitchFamily="34" charset="0"/>
              <a:ea typeface="Roboto Bold" panose="020B0604020202020204" charset="0"/>
            </a:rPr>
            <a:t>Greater alertness</a:t>
          </a:r>
          <a:br>
            <a:rPr lang="en-NZ" sz="1200" b="1">
              <a:solidFill>
                <a:srgbClr val="3D0045"/>
              </a:solidFill>
              <a:latin typeface="Myriad Pro" panose="020B0503030403020204" pitchFamily="34" charset="0"/>
              <a:ea typeface="Roboto Bold" panose="020B0604020202020204" charset="0"/>
            </a:rPr>
          </a:br>
          <a:r>
            <a:rPr lang="en-NZ" sz="1200" b="1">
              <a:solidFill>
                <a:srgbClr val="3D0045"/>
              </a:solidFill>
              <a:latin typeface="Myriad Pro" panose="020B0503030403020204" pitchFamily="34" charset="0"/>
              <a:ea typeface="Roboto Bold" panose="020B0604020202020204" charset="0"/>
            </a:rPr>
            <a:t>Lower fatigue</a:t>
          </a:r>
          <a:r>
            <a:rPr lang="en-NZ" sz="1200" b="1" strike="noStrike" baseline="30000">
              <a:solidFill>
                <a:srgbClr val="3D0045"/>
              </a:solidFill>
              <a:latin typeface="Myriad Pro" panose="020B0503030403020204" pitchFamily="34" charset="0"/>
              <a:ea typeface="Roboto Bold" panose="020B0604020202020204" charset="0"/>
            </a:rPr>
            <a:t>2</a:t>
          </a:r>
          <a:endParaRPr lang="en-NZ" sz="1200" b="1">
            <a:solidFill>
              <a:srgbClr val="3D0045"/>
            </a:solidFill>
            <a:latin typeface="Myriad Pro" panose="020B0503030403020204" pitchFamily="34" charset="0"/>
            <a:ea typeface="Roboto Bold" panose="020B0604020202020204" charset="0"/>
          </a:endParaRPr>
        </a:p>
      </dgm:t>
    </dgm:pt>
    <dgm:pt modelId="{AC464372-9660-419C-AAC3-19280AF5AF08}" type="parTrans" cxnId="{C583084A-9B09-4A2A-A50F-9BA10FD662FE}">
      <dgm:prSet/>
      <dgm:spPr/>
      <dgm:t>
        <a:bodyPr/>
        <a:lstStyle/>
        <a:p>
          <a:endParaRPr lang="en-NZ" sz="1100">
            <a:latin typeface="Myriad Pro" panose="020B0503030403020204" pitchFamily="34" charset="0"/>
            <a:ea typeface="Roboto Bold" panose="020B0604020202020204" charset="0"/>
          </a:endParaRPr>
        </a:p>
      </dgm:t>
    </dgm:pt>
    <dgm:pt modelId="{5D687430-5682-40EE-8822-209595285B5B}" type="sibTrans" cxnId="{C583084A-9B09-4A2A-A50F-9BA10FD662FE}">
      <dgm:prSet/>
      <dgm:spPr/>
      <dgm:t>
        <a:bodyPr/>
        <a:lstStyle/>
        <a:p>
          <a:endParaRPr lang="en-NZ" sz="1100">
            <a:latin typeface="Myriad Pro" panose="020B0503030403020204" pitchFamily="34" charset="0"/>
            <a:ea typeface="Roboto Bold" panose="020B0604020202020204" charset="0"/>
          </a:endParaRPr>
        </a:p>
      </dgm:t>
    </dgm:pt>
    <dgm:pt modelId="{3D2863BD-6D06-4FAB-9EE4-A487E44BA7FA}">
      <dgm:prSet phldrT="[Text]" custT="1"/>
      <dgm:spPr>
        <a:effectLst>
          <a:innerShdw blurRad="63500" dist="50800" dir="13500000">
            <a:prstClr val="black">
              <a:alpha val="50000"/>
            </a:prstClr>
          </a:innerShdw>
        </a:effectLst>
      </dgm:spPr>
      <dgm:t>
        <a:bodyPr/>
        <a:lstStyle/>
        <a:p>
          <a:pPr>
            <a:lnSpc>
              <a:spcPct val="100000"/>
            </a:lnSpc>
            <a:buFont typeface="Arial" panose="020B0604020202020204" pitchFamily="34" charset="0"/>
            <a:buChar char="•"/>
          </a:pPr>
          <a:r>
            <a:rPr lang="en-NZ" sz="1100">
              <a:latin typeface="Myriad Pro" panose="020B0503030403020204" pitchFamily="34" charset="0"/>
              <a:ea typeface="Roboto Bold" panose="020B0604020202020204" charset="0"/>
            </a:rPr>
            <a:t>Randomized, double-blind, placebo-controlled, crossover</a:t>
          </a:r>
        </a:p>
      </dgm:t>
    </dgm:pt>
    <dgm:pt modelId="{A9DCC516-2E6E-40C2-B257-907DC5A18ABB}" type="parTrans" cxnId="{2963D306-4BA7-4C26-8411-7D2BBE35A760}">
      <dgm:prSet/>
      <dgm:spPr/>
      <dgm:t>
        <a:bodyPr/>
        <a:lstStyle/>
        <a:p>
          <a:endParaRPr lang="en-NZ" sz="1100">
            <a:latin typeface="Myriad Pro" panose="020B0503030403020204" pitchFamily="34" charset="0"/>
            <a:ea typeface="Roboto Bold" panose="020B0604020202020204" charset="0"/>
          </a:endParaRPr>
        </a:p>
      </dgm:t>
    </dgm:pt>
    <dgm:pt modelId="{F5C1C3C2-3472-49E5-8601-118627118641}" type="sibTrans" cxnId="{2963D306-4BA7-4C26-8411-7D2BBE35A760}">
      <dgm:prSet/>
      <dgm:spPr/>
      <dgm:t>
        <a:bodyPr/>
        <a:lstStyle/>
        <a:p>
          <a:endParaRPr lang="en-NZ" sz="1100">
            <a:latin typeface="Myriad Pro" panose="020B0503030403020204" pitchFamily="34" charset="0"/>
            <a:ea typeface="Roboto Bold" panose="020B0604020202020204" charset="0"/>
          </a:endParaRPr>
        </a:p>
      </dgm:t>
    </dgm:pt>
    <dgm:pt modelId="{49A60804-4EAE-439C-AEF0-AC485413D810}">
      <dgm:prSet phldrT="[Text]" phldr="0" custT="1"/>
      <dgm:spPr>
        <a:effectLst>
          <a:innerShdw blurRad="63500" dist="50800" dir="13500000">
            <a:prstClr val="black">
              <a:alpha val="50000"/>
            </a:prstClr>
          </a:innerShdw>
        </a:effectLst>
      </dgm:spPr>
      <dgm:t>
        <a:bodyPr/>
        <a:lstStyle/>
        <a:p>
          <a:pPr>
            <a:lnSpc>
              <a:spcPct val="100000"/>
            </a:lnSpc>
          </a:pPr>
          <a:r>
            <a:rPr lang="en-NZ" sz="1100">
              <a:latin typeface="Myriad Pro" panose="020B0503030403020204" pitchFamily="34" charset="0"/>
              <a:ea typeface="Roboto Bold" panose="020B0604020202020204" charset="0"/>
            </a:rPr>
            <a:t>9 healthy young adults</a:t>
          </a:r>
          <a:br>
            <a:rPr lang="en-NZ" sz="1100">
              <a:latin typeface="Myriad Pro" panose="020B0503030403020204" pitchFamily="34" charset="0"/>
              <a:ea typeface="Roboto Bold" panose="020B0604020202020204" charset="0"/>
            </a:rPr>
          </a:br>
          <a:r>
            <a:rPr lang="en-NZ" sz="1100">
              <a:latin typeface="Myriad Pro" panose="020B0503030403020204" pitchFamily="34" charset="0"/>
              <a:ea typeface="Roboto Bold" panose="020B0604020202020204" charset="0"/>
            </a:rPr>
            <a:t>(23y)</a:t>
          </a:r>
        </a:p>
      </dgm:t>
    </dgm:pt>
    <dgm:pt modelId="{4C03C016-A43B-4B8A-84F9-E998A62D1F0D}" type="parTrans" cxnId="{7E8B79BE-D276-4D2D-8F38-ED04E5088E5A}">
      <dgm:prSet/>
      <dgm:spPr/>
      <dgm:t>
        <a:bodyPr/>
        <a:lstStyle/>
        <a:p>
          <a:endParaRPr lang="en-NZ" sz="1100">
            <a:latin typeface="Myriad Pro" panose="020B0503030403020204" pitchFamily="34" charset="0"/>
            <a:ea typeface="Roboto Bold" panose="020B0604020202020204" charset="0"/>
          </a:endParaRPr>
        </a:p>
      </dgm:t>
    </dgm:pt>
    <dgm:pt modelId="{55C80053-D11D-4A4B-85C7-01816DAAABC7}" type="sibTrans" cxnId="{7E8B79BE-D276-4D2D-8F38-ED04E5088E5A}">
      <dgm:prSet/>
      <dgm:spPr/>
      <dgm:t>
        <a:bodyPr/>
        <a:lstStyle/>
        <a:p>
          <a:endParaRPr lang="en-NZ" sz="1100">
            <a:latin typeface="Myriad Pro" panose="020B0503030403020204" pitchFamily="34" charset="0"/>
            <a:ea typeface="Roboto Bold" panose="020B0604020202020204" charset="0"/>
          </a:endParaRPr>
        </a:p>
      </dgm:t>
    </dgm:pt>
    <dgm:pt modelId="{E201807D-F844-43EE-8D61-E888A2E0A096}">
      <dgm:prSet phldrT="[Text]" phldr="0" custT="1"/>
      <dgm:spPr>
        <a:effectLst>
          <a:innerShdw blurRad="63500" dist="50800" dir="13500000">
            <a:prstClr val="black">
              <a:alpha val="50000"/>
            </a:prstClr>
          </a:innerShdw>
        </a:effectLst>
      </dgm:spPr>
      <dgm:t>
        <a:bodyPr/>
        <a:lstStyle/>
        <a:p>
          <a:pPr>
            <a:lnSpc>
              <a:spcPct val="100000"/>
            </a:lnSpc>
          </a:pPr>
          <a:r>
            <a:rPr lang="en-NZ" sz="1100">
              <a:latin typeface="Myriad Pro" panose="020B0503030403020204" pitchFamily="34" charset="0"/>
              <a:ea typeface="Roboto Bold" panose="020B0604020202020204" charset="0"/>
            </a:rPr>
            <a:t>NZ blackcurrant product standardised to anthocyanins</a:t>
          </a:r>
        </a:p>
      </dgm:t>
    </dgm:pt>
    <dgm:pt modelId="{8A40553D-45B2-4C33-BCC9-F8544A8A918A}" type="parTrans" cxnId="{D1EB49D2-33CF-4B6B-879B-4E848CC98C7A}">
      <dgm:prSet/>
      <dgm:spPr/>
      <dgm:t>
        <a:bodyPr/>
        <a:lstStyle/>
        <a:p>
          <a:endParaRPr lang="en-NZ" sz="1100">
            <a:latin typeface="Myriad Pro" panose="020B0503030403020204" pitchFamily="34" charset="0"/>
            <a:ea typeface="Roboto Bold" panose="020B0604020202020204" charset="0"/>
          </a:endParaRPr>
        </a:p>
      </dgm:t>
    </dgm:pt>
    <dgm:pt modelId="{7F4CBE39-AA2D-4386-BC78-55143C05814B}" type="sibTrans" cxnId="{D1EB49D2-33CF-4B6B-879B-4E848CC98C7A}">
      <dgm:prSet/>
      <dgm:spPr/>
      <dgm:t>
        <a:bodyPr/>
        <a:lstStyle/>
        <a:p>
          <a:endParaRPr lang="en-NZ" sz="1100">
            <a:latin typeface="Myriad Pro" panose="020B0503030403020204" pitchFamily="34" charset="0"/>
            <a:ea typeface="Roboto Bold" panose="020B0604020202020204" charset="0"/>
          </a:endParaRPr>
        </a:p>
      </dgm:t>
    </dgm:pt>
    <dgm:pt modelId="{5EFE27F7-4795-458D-A605-BE23AF7B47EE}">
      <dgm:prSet custT="1"/>
      <dgm:spPr>
        <a:solidFill>
          <a:schemeClr val="bg1"/>
        </a:solidFill>
        <a:effectLst>
          <a:innerShdw blurRad="63500" dist="50800" dir="13500000">
            <a:prstClr val="black">
              <a:alpha val="50000"/>
            </a:prstClr>
          </a:innerShdw>
        </a:effectLst>
      </dgm:spPr>
      <dgm:t>
        <a:bodyPr/>
        <a:lstStyle/>
        <a:p>
          <a:r>
            <a:rPr lang="en-NZ" sz="1200" b="1">
              <a:solidFill>
                <a:srgbClr val="3D0045"/>
              </a:solidFill>
              <a:latin typeface="Myriad Pro" panose="020B0503030403020204" pitchFamily="34" charset="0"/>
              <a:ea typeface="Roboto Bold" panose="020B0604020202020204" charset="0"/>
            </a:rPr>
            <a:t>Fast-acting MAO inhibition</a:t>
          </a:r>
          <a:br>
            <a:rPr lang="en-NZ" sz="1200" b="1">
              <a:solidFill>
                <a:srgbClr val="3D0045"/>
              </a:solidFill>
              <a:latin typeface="Myriad Pro" panose="020B0503030403020204" pitchFamily="34" charset="0"/>
              <a:ea typeface="Roboto Bold" panose="020B0604020202020204" charset="0"/>
            </a:rPr>
          </a:br>
          <a:r>
            <a:rPr lang="en-NZ" sz="1200" b="1">
              <a:solidFill>
                <a:srgbClr val="3D0045"/>
              </a:solidFill>
              <a:latin typeface="Myriad Pro" panose="020B0503030403020204" pitchFamily="34" charset="0"/>
              <a:ea typeface="Roboto Bold" panose="020B0604020202020204" charset="0"/>
            </a:rPr>
            <a:t>Increased dopamine in blood</a:t>
          </a:r>
          <a:r>
            <a:rPr lang="en-NZ" sz="1200" b="1" baseline="30000">
              <a:solidFill>
                <a:srgbClr val="3D0045"/>
              </a:solidFill>
              <a:latin typeface="Myriad Pro" panose="020B0503030403020204" pitchFamily="34" charset="0"/>
              <a:ea typeface="Roboto Bold" panose="020B0604020202020204" charset="0"/>
            </a:rPr>
            <a:t>3</a:t>
          </a:r>
          <a:r>
            <a:rPr lang="en-NZ" sz="1200" b="1">
              <a:solidFill>
                <a:srgbClr val="3D0045"/>
              </a:solidFill>
              <a:latin typeface="Myriad Pro" panose="020B0503030403020204" pitchFamily="34" charset="0"/>
              <a:ea typeface="Roboto Bold" panose="020B0604020202020204" charset="0"/>
            </a:rPr>
            <a:t> </a:t>
          </a:r>
          <a:endParaRPr lang="en-NZ" sz="1200" b="1">
            <a:solidFill>
              <a:srgbClr val="3D0045"/>
            </a:solidFill>
            <a:latin typeface="Myriad Pro" panose="020B0503030403020204" pitchFamily="34" charset="0"/>
          </a:endParaRPr>
        </a:p>
      </dgm:t>
    </dgm:pt>
    <dgm:pt modelId="{AEB19BF4-39A4-4280-B441-5D6712661CC8}" type="parTrans" cxnId="{94FACDA8-5F3C-4175-8E8E-8412FD696EE4}">
      <dgm:prSet/>
      <dgm:spPr/>
      <dgm:t>
        <a:bodyPr/>
        <a:lstStyle/>
        <a:p>
          <a:endParaRPr lang="en-NZ" sz="1100">
            <a:latin typeface="Myriad Pro" panose="020B0503030403020204" pitchFamily="34" charset="0"/>
          </a:endParaRPr>
        </a:p>
      </dgm:t>
    </dgm:pt>
    <dgm:pt modelId="{36FD4121-C300-4623-940A-644BB53B7B5D}" type="sibTrans" cxnId="{94FACDA8-5F3C-4175-8E8E-8412FD696EE4}">
      <dgm:prSet/>
      <dgm:spPr/>
      <dgm:t>
        <a:bodyPr/>
        <a:lstStyle/>
        <a:p>
          <a:endParaRPr lang="en-NZ" sz="1100">
            <a:latin typeface="Myriad Pro" panose="020B0503030403020204" pitchFamily="34" charset="0"/>
          </a:endParaRPr>
        </a:p>
      </dgm:t>
    </dgm:pt>
    <dgm:pt modelId="{B55F77D2-0ECB-491B-B483-DBA137782F6F}">
      <dgm:prSet custT="1"/>
      <dgm:spPr>
        <a:effectLst>
          <a:innerShdw blurRad="63500" dist="50800" dir="13500000">
            <a:prstClr val="black">
              <a:alpha val="50000"/>
            </a:prstClr>
          </a:innerShdw>
        </a:effectLst>
      </dgm:spPr>
      <dgm:t>
        <a:bodyPr/>
        <a:lstStyle/>
        <a:p>
          <a:pPr>
            <a:lnSpc>
              <a:spcPct val="100000"/>
            </a:lnSpc>
            <a:buFont typeface="Arial" panose="020B0604020202020204" pitchFamily="34" charset="0"/>
            <a:buChar char="•"/>
          </a:pPr>
          <a:r>
            <a:rPr lang="en-NZ" sz="1100">
              <a:latin typeface="Myriad Pro" panose="020B0503030403020204" pitchFamily="34" charset="0"/>
              <a:ea typeface="Roboto Bold" panose="020B0604020202020204" charset="0"/>
            </a:rPr>
            <a:t>double-blind, placebo-controlled, crossover</a:t>
          </a:r>
          <a:endParaRPr lang="en-NZ" sz="1100">
            <a:latin typeface="Myriad Pro" panose="020B0503030403020204" pitchFamily="34" charset="0"/>
          </a:endParaRPr>
        </a:p>
      </dgm:t>
    </dgm:pt>
    <dgm:pt modelId="{DB6D65DE-3A6A-4483-B947-9DBEE86CD81C}" type="parTrans" cxnId="{DD2E8011-7914-4995-BEDD-9536CFD426BD}">
      <dgm:prSet/>
      <dgm:spPr/>
      <dgm:t>
        <a:bodyPr/>
        <a:lstStyle/>
        <a:p>
          <a:endParaRPr lang="en-NZ" sz="1100">
            <a:latin typeface="Myriad Pro" panose="020B0503030403020204" pitchFamily="34" charset="0"/>
          </a:endParaRPr>
        </a:p>
      </dgm:t>
    </dgm:pt>
    <dgm:pt modelId="{991EEA2E-F6F0-4370-9584-5F0446508337}" type="sibTrans" cxnId="{DD2E8011-7914-4995-BEDD-9536CFD426BD}">
      <dgm:prSet/>
      <dgm:spPr/>
      <dgm:t>
        <a:bodyPr/>
        <a:lstStyle/>
        <a:p>
          <a:endParaRPr lang="en-NZ" sz="1100">
            <a:latin typeface="Myriad Pro" panose="020B0503030403020204" pitchFamily="34" charset="0"/>
          </a:endParaRPr>
        </a:p>
      </dgm:t>
    </dgm:pt>
    <dgm:pt modelId="{8660F25A-CC53-4787-A4D7-EFE2F8BB604B}">
      <dgm:prSet custT="1"/>
      <dgm:spPr>
        <a:effectLst>
          <a:innerShdw blurRad="63500" dist="50800" dir="13500000">
            <a:prstClr val="black">
              <a:alpha val="50000"/>
            </a:prstClr>
          </a:innerShdw>
        </a:effectLst>
      </dgm:spPr>
      <dgm:t>
        <a:bodyPr/>
        <a:lstStyle/>
        <a:p>
          <a:pPr>
            <a:lnSpc>
              <a:spcPct val="100000"/>
            </a:lnSpc>
          </a:pPr>
          <a:r>
            <a:rPr lang="en-NZ" sz="1100">
              <a:latin typeface="Myriad Pro" panose="020B0503030403020204" pitchFamily="34" charset="0"/>
              <a:ea typeface="Roboto Bold" panose="020B0604020202020204" charset="0"/>
            </a:rPr>
            <a:t>8 healthy young adults</a:t>
          </a:r>
          <a:br>
            <a:rPr lang="en-NZ" sz="1100">
              <a:latin typeface="Myriad Pro" panose="020B0503030403020204" pitchFamily="34" charset="0"/>
              <a:ea typeface="Roboto Bold" panose="020B0604020202020204" charset="0"/>
            </a:rPr>
          </a:br>
          <a:r>
            <a:rPr lang="en-NZ" sz="1100">
              <a:latin typeface="Myriad Pro" panose="020B0503030403020204" pitchFamily="34" charset="0"/>
              <a:ea typeface="Roboto Bold" panose="020B0604020202020204" charset="0"/>
            </a:rPr>
            <a:t>(23y)</a:t>
          </a:r>
        </a:p>
      </dgm:t>
    </dgm:pt>
    <dgm:pt modelId="{A0142DB3-C3D3-4BE5-B250-0BBF639AC772}" type="parTrans" cxnId="{4D295706-19CB-475E-80B4-F67A33828CFF}">
      <dgm:prSet/>
      <dgm:spPr/>
      <dgm:t>
        <a:bodyPr/>
        <a:lstStyle/>
        <a:p>
          <a:endParaRPr lang="en-NZ" sz="1100">
            <a:latin typeface="Myriad Pro" panose="020B0503030403020204" pitchFamily="34" charset="0"/>
          </a:endParaRPr>
        </a:p>
      </dgm:t>
    </dgm:pt>
    <dgm:pt modelId="{0FCCF254-48DD-4A70-B170-02AE44D089B7}" type="sibTrans" cxnId="{4D295706-19CB-475E-80B4-F67A33828CFF}">
      <dgm:prSet/>
      <dgm:spPr/>
      <dgm:t>
        <a:bodyPr/>
        <a:lstStyle/>
        <a:p>
          <a:endParaRPr lang="en-NZ" sz="1100">
            <a:latin typeface="Myriad Pro" panose="020B0503030403020204" pitchFamily="34" charset="0"/>
          </a:endParaRPr>
        </a:p>
      </dgm:t>
    </dgm:pt>
    <dgm:pt modelId="{07F3CCAC-B460-435F-8A5B-118C87BE2A07}">
      <dgm:prSet custT="1"/>
      <dgm:spPr>
        <a:effectLst>
          <a:innerShdw blurRad="63500" dist="50800" dir="13500000">
            <a:prstClr val="black">
              <a:alpha val="50000"/>
            </a:prstClr>
          </a:innerShdw>
        </a:effectLst>
      </dgm:spPr>
      <dgm:t>
        <a:bodyPr/>
        <a:lstStyle/>
        <a:p>
          <a:pPr>
            <a:lnSpc>
              <a:spcPct val="100000"/>
            </a:lnSpc>
          </a:pPr>
          <a:r>
            <a:rPr lang="en-NZ" sz="1100">
              <a:latin typeface="Myriad Pro" panose="020B0503030403020204" pitchFamily="34" charset="0"/>
              <a:ea typeface="Roboto Bold" panose="020B0604020202020204" charset="0"/>
            </a:rPr>
            <a:t>NZ blackcurrant product standardised to anthocyanins </a:t>
          </a:r>
        </a:p>
      </dgm:t>
    </dgm:pt>
    <dgm:pt modelId="{B42E0516-8709-44B1-8764-FEB9610BBB0A}" type="parTrans" cxnId="{C8579267-D14C-490F-8D49-B0CB71772C12}">
      <dgm:prSet/>
      <dgm:spPr/>
      <dgm:t>
        <a:bodyPr/>
        <a:lstStyle/>
        <a:p>
          <a:endParaRPr lang="en-NZ" sz="1100">
            <a:latin typeface="Myriad Pro" panose="020B0503030403020204" pitchFamily="34" charset="0"/>
          </a:endParaRPr>
        </a:p>
      </dgm:t>
    </dgm:pt>
    <dgm:pt modelId="{C5AD51F4-C406-4CFC-8B4E-E8E9F9F462CA}" type="sibTrans" cxnId="{C8579267-D14C-490F-8D49-B0CB71772C12}">
      <dgm:prSet/>
      <dgm:spPr/>
      <dgm:t>
        <a:bodyPr/>
        <a:lstStyle/>
        <a:p>
          <a:endParaRPr lang="en-NZ" sz="1100">
            <a:latin typeface="Myriad Pro" panose="020B0503030403020204" pitchFamily="34" charset="0"/>
          </a:endParaRPr>
        </a:p>
      </dgm:t>
    </dgm:pt>
    <dgm:pt modelId="{A49E3AF3-DF51-4ABC-865E-C8B46974E6FD}">
      <dgm:prSet custT="1"/>
      <dgm:spPr>
        <a:effectLst>
          <a:innerShdw blurRad="63500" dist="50800" dir="13500000">
            <a:prstClr val="black">
              <a:alpha val="50000"/>
            </a:prstClr>
          </a:innerShdw>
        </a:effectLst>
      </dgm:spPr>
      <dgm:t>
        <a:bodyPr/>
        <a:lstStyle/>
        <a:p>
          <a:r>
            <a:rPr lang="en-NZ" sz="1100">
              <a:latin typeface="Myriad Pro" panose="020B0503030403020204" pitchFamily="34" charset="0"/>
              <a:ea typeface="Roboto Bold" panose="020B0604020202020204" charset="0"/>
            </a:rPr>
            <a:t>Randomised, double blind</a:t>
          </a:r>
          <a:br>
            <a:rPr lang="en-NZ" sz="1100">
              <a:latin typeface="Myriad Pro" panose="020B0503030403020204" pitchFamily="34" charset="0"/>
              <a:ea typeface="Roboto Bold" panose="020B0604020202020204" charset="0"/>
            </a:rPr>
          </a:br>
          <a:r>
            <a:rPr lang="en-NZ" sz="1100">
              <a:latin typeface="Myriad Pro" panose="020B0503030403020204" pitchFamily="34" charset="0"/>
              <a:ea typeface="Roboto Bold" panose="020B0604020202020204" charset="0"/>
            </a:rPr>
            <a:t>and placebo controlled </a:t>
          </a:r>
        </a:p>
      </dgm:t>
    </dgm:pt>
    <dgm:pt modelId="{B3E3149A-2995-4651-8918-F859980A5B8C}" type="parTrans" cxnId="{1AA5EC6F-A72E-4060-9BD7-DA0BCDF10AAC}">
      <dgm:prSet/>
      <dgm:spPr/>
      <dgm:t>
        <a:bodyPr/>
        <a:lstStyle/>
        <a:p>
          <a:endParaRPr lang="en-PH" sz="1100">
            <a:latin typeface="Myriad Pro" panose="020B0503030403020204" pitchFamily="34" charset="0"/>
          </a:endParaRPr>
        </a:p>
      </dgm:t>
    </dgm:pt>
    <dgm:pt modelId="{278E9C73-4723-4B38-8658-5054F4BC5108}" type="sibTrans" cxnId="{1AA5EC6F-A72E-4060-9BD7-DA0BCDF10AAC}">
      <dgm:prSet/>
      <dgm:spPr/>
      <dgm:t>
        <a:bodyPr/>
        <a:lstStyle/>
        <a:p>
          <a:endParaRPr lang="en-PH" sz="1100">
            <a:latin typeface="Myriad Pro" panose="020B0503030403020204" pitchFamily="34" charset="0"/>
          </a:endParaRPr>
        </a:p>
      </dgm:t>
    </dgm:pt>
    <dgm:pt modelId="{15AE224F-2EB5-4732-9312-B9A162CD1925}">
      <dgm:prSet custT="1"/>
      <dgm:spPr>
        <a:effectLst>
          <a:innerShdw blurRad="63500" dist="50800" dir="13500000">
            <a:prstClr val="black">
              <a:alpha val="50000"/>
            </a:prstClr>
          </a:innerShdw>
        </a:effectLst>
      </dgm:spPr>
      <dgm:t>
        <a:bodyPr/>
        <a:lstStyle/>
        <a:p>
          <a:r>
            <a:rPr lang="en-NZ" sz="1100">
              <a:latin typeface="Myriad Pro" panose="020B0503030403020204" pitchFamily="34" charset="0"/>
              <a:ea typeface="Roboto Bold" panose="020B0604020202020204" charset="0"/>
            </a:rPr>
            <a:t>36 healthy young adults</a:t>
          </a:r>
          <a:br>
            <a:rPr lang="en-NZ" sz="1100">
              <a:latin typeface="Myriad Pro" panose="020B0503030403020204" pitchFamily="34" charset="0"/>
              <a:ea typeface="Roboto Bold" panose="020B0604020202020204" charset="0"/>
            </a:rPr>
          </a:br>
          <a:r>
            <a:rPr lang="en-NZ" sz="1100">
              <a:latin typeface="Myriad Pro" panose="020B0503030403020204" pitchFamily="34" charset="0"/>
              <a:ea typeface="Roboto Bold" panose="020B0604020202020204" charset="0"/>
            </a:rPr>
            <a:t>(male, 34y)</a:t>
          </a:r>
        </a:p>
      </dgm:t>
    </dgm:pt>
    <dgm:pt modelId="{02172F39-2C99-44E3-8D87-8120509C7136}" type="parTrans" cxnId="{13D3571C-9188-4D74-A451-DBDF257F0C7E}">
      <dgm:prSet/>
      <dgm:spPr/>
      <dgm:t>
        <a:bodyPr/>
        <a:lstStyle/>
        <a:p>
          <a:endParaRPr lang="en-PH" sz="1100">
            <a:latin typeface="Myriad Pro" panose="020B0503030403020204" pitchFamily="34" charset="0"/>
          </a:endParaRPr>
        </a:p>
      </dgm:t>
    </dgm:pt>
    <dgm:pt modelId="{63E8DF96-E0CE-4509-915B-01E0E2877863}" type="sibTrans" cxnId="{13D3571C-9188-4D74-A451-DBDF257F0C7E}">
      <dgm:prSet/>
      <dgm:spPr/>
      <dgm:t>
        <a:bodyPr/>
        <a:lstStyle/>
        <a:p>
          <a:endParaRPr lang="en-PH" sz="1100">
            <a:latin typeface="Myriad Pro" panose="020B0503030403020204" pitchFamily="34" charset="0"/>
          </a:endParaRPr>
        </a:p>
      </dgm:t>
    </dgm:pt>
    <dgm:pt modelId="{FED95A23-8377-4138-9DF3-FA2C25B2C666}">
      <dgm:prSet custT="1"/>
      <dgm:spPr>
        <a:effectLst>
          <a:innerShdw blurRad="63500" dist="50800" dir="13500000">
            <a:prstClr val="black">
              <a:alpha val="50000"/>
            </a:prstClr>
          </a:innerShdw>
        </a:effectLst>
      </dgm:spPr>
      <dgm:t>
        <a:bodyPr/>
        <a:lstStyle/>
        <a:p>
          <a:r>
            <a:rPr lang="en-NZ" sz="1100">
              <a:latin typeface="Myriad Pro" panose="020B0503030403020204" pitchFamily="34" charset="0"/>
              <a:ea typeface="Roboto Bold" panose="020B0604020202020204" charset="0"/>
            </a:rPr>
            <a:t>NZ blackcurrant product standardised to anthocyanins</a:t>
          </a:r>
        </a:p>
      </dgm:t>
    </dgm:pt>
    <dgm:pt modelId="{13CE6B28-3E36-4344-8E65-2F3222D922F6}" type="parTrans" cxnId="{D3186B49-1A4B-4635-83BD-B8805DB79DDE}">
      <dgm:prSet/>
      <dgm:spPr/>
      <dgm:t>
        <a:bodyPr/>
        <a:lstStyle/>
        <a:p>
          <a:endParaRPr lang="en-PH" sz="1100">
            <a:latin typeface="Myriad Pro" panose="020B0503030403020204" pitchFamily="34" charset="0"/>
          </a:endParaRPr>
        </a:p>
      </dgm:t>
    </dgm:pt>
    <dgm:pt modelId="{D08C9A0B-90B1-4737-A4F3-2DB14A902B89}" type="sibTrans" cxnId="{D3186B49-1A4B-4635-83BD-B8805DB79DDE}">
      <dgm:prSet/>
      <dgm:spPr/>
      <dgm:t>
        <a:bodyPr/>
        <a:lstStyle/>
        <a:p>
          <a:endParaRPr lang="en-PH" sz="1100">
            <a:latin typeface="Myriad Pro" panose="020B0503030403020204" pitchFamily="34" charset="0"/>
          </a:endParaRPr>
        </a:p>
      </dgm:t>
    </dgm:pt>
    <dgm:pt modelId="{AB0924EF-8C73-4D10-9923-06E5F2A6A495}" type="pres">
      <dgm:prSet presAssocID="{23837474-63FE-47FD-A557-AD70472523B2}" presName="theList" presStyleCnt="0">
        <dgm:presLayoutVars>
          <dgm:dir/>
          <dgm:animLvl val="lvl"/>
          <dgm:resizeHandles val="exact"/>
        </dgm:presLayoutVars>
      </dgm:prSet>
      <dgm:spPr/>
    </dgm:pt>
    <dgm:pt modelId="{1F287C30-B33E-484C-8329-4D5BA5DBEE56}" type="pres">
      <dgm:prSet presAssocID="{018834E4-13CB-403B-A6C1-8C0797622A36}" presName="compNode" presStyleCnt="0"/>
      <dgm:spPr/>
    </dgm:pt>
    <dgm:pt modelId="{D4B363EB-762C-41B7-B602-DECD7F8D2100}" type="pres">
      <dgm:prSet presAssocID="{018834E4-13CB-403B-A6C1-8C0797622A36}" presName="aNode" presStyleLbl="bgShp" presStyleIdx="0" presStyleCnt="3"/>
      <dgm:spPr/>
    </dgm:pt>
    <dgm:pt modelId="{1EE013FA-2CE7-4FD6-BE5A-4511CC3AABAD}" type="pres">
      <dgm:prSet presAssocID="{018834E4-13CB-403B-A6C1-8C0797622A36}" presName="textNode" presStyleLbl="bgShp" presStyleIdx="0" presStyleCnt="3"/>
      <dgm:spPr/>
    </dgm:pt>
    <dgm:pt modelId="{A1BDF6E7-7A12-4BEE-B57E-AE5E1E2D6255}" type="pres">
      <dgm:prSet presAssocID="{018834E4-13CB-403B-A6C1-8C0797622A36}" presName="compChildNode" presStyleCnt="0"/>
      <dgm:spPr/>
    </dgm:pt>
    <dgm:pt modelId="{9CD8092E-BF70-4076-B45D-5382A2EDB16A}" type="pres">
      <dgm:prSet presAssocID="{018834E4-13CB-403B-A6C1-8C0797622A36}" presName="theInnerList" presStyleCnt="0"/>
      <dgm:spPr/>
    </dgm:pt>
    <dgm:pt modelId="{40C287F9-CAA3-4A0C-B0F3-C6E249B77159}" type="pres">
      <dgm:prSet presAssocID="{A49E3AF3-DF51-4ABC-865E-C8B46974E6FD}" presName="childNode" presStyleLbl="node1" presStyleIdx="0" presStyleCnt="9">
        <dgm:presLayoutVars>
          <dgm:bulletEnabled val="1"/>
        </dgm:presLayoutVars>
      </dgm:prSet>
      <dgm:spPr/>
    </dgm:pt>
    <dgm:pt modelId="{02962A30-7016-40B6-8A52-6FBEDDE9823F}" type="pres">
      <dgm:prSet presAssocID="{A49E3AF3-DF51-4ABC-865E-C8B46974E6FD}" presName="aSpace2" presStyleCnt="0"/>
      <dgm:spPr/>
    </dgm:pt>
    <dgm:pt modelId="{57A39FE6-F9E8-4CEF-BD40-280343E41B99}" type="pres">
      <dgm:prSet presAssocID="{15AE224F-2EB5-4732-9312-B9A162CD1925}" presName="childNode" presStyleLbl="node1" presStyleIdx="1" presStyleCnt="9">
        <dgm:presLayoutVars>
          <dgm:bulletEnabled val="1"/>
        </dgm:presLayoutVars>
      </dgm:prSet>
      <dgm:spPr/>
    </dgm:pt>
    <dgm:pt modelId="{1505FE62-A486-4201-943F-46B7297ACA5A}" type="pres">
      <dgm:prSet presAssocID="{15AE224F-2EB5-4732-9312-B9A162CD1925}" presName="aSpace2" presStyleCnt="0"/>
      <dgm:spPr/>
    </dgm:pt>
    <dgm:pt modelId="{EBCD377D-A3CE-40FC-8AB2-0C77AE9EB6F3}" type="pres">
      <dgm:prSet presAssocID="{FED95A23-8377-4138-9DF3-FA2C25B2C666}" presName="childNode" presStyleLbl="node1" presStyleIdx="2" presStyleCnt="9">
        <dgm:presLayoutVars>
          <dgm:bulletEnabled val="1"/>
        </dgm:presLayoutVars>
      </dgm:prSet>
      <dgm:spPr/>
    </dgm:pt>
    <dgm:pt modelId="{DA76A687-E532-4F82-9B60-8626EFB4AC62}" type="pres">
      <dgm:prSet presAssocID="{018834E4-13CB-403B-A6C1-8C0797622A36}" presName="aSpace" presStyleCnt="0"/>
      <dgm:spPr/>
    </dgm:pt>
    <dgm:pt modelId="{77BBED94-C45B-4064-A47D-759E388F7E25}" type="pres">
      <dgm:prSet presAssocID="{81CA91AA-BBA4-4B55-8458-DDD1C7EEB397}" presName="compNode" presStyleCnt="0"/>
      <dgm:spPr/>
    </dgm:pt>
    <dgm:pt modelId="{4DB2C987-0C00-4F31-82E2-4727F50379BE}" type="pres">
      <dgm:prSet presAssocID="{81CA91AA-BBA4-4B55-8458-DDD1C7EEB397}" presName="aNode" presStyleLbl="bgShp" presStyleIdx="1" presStyleCnt="3"/>
      <dgm:spPr/>
    </dgm:pt>
    <dgm:pt modelId="{2E22E030-EF4A-4428-8DAF-6FBD6DA74F00}" type="pres">
      <dgm:prSet presAssocID="{81CA91AA-BBA4-4B55-8458-DDD1C7EEB397}" presName="textNode" presStyleLbl="bgShp" presStyleIdx="1" presStyleCnt="3"/>
      <dgm:spPr/>
    </dgm:pt>
    <dgm:pt modelId="{DD425EF5-1183-47B7-884B-EE04A2867542}" type="pres">
      <dgm:prSet presAssocID="{81CA91AA-BBA4-4B55-8458-DDD1C7EEB397}" presName="compChildNode" presStyleCnt="0"/>
      <dgm:spPr/>
    </dgm:pt>
    <dgm:pt modelId="{AF893D2C-E7E6-4FF2-8DC2-9788640552A1}" type="pres">
      <dgm:prSet presAssocID="{81CA91AA-BBA4-4B55-8458-DDD1C7EEB397}" presName="theInnerList" presStyleCnt="0"/>
      <dgm:spPr/>
    </dgm:pt>
    <dgm:pt modelId="{E3971A5C-23D8-4125-A3AA-84FCE356DFF4}" type="pres">
      <dgm:prSet presAssocID="{3D2863BD-6D06-4FAB-9EE4-A487E44BA7FA}" presName="childNode" presStyleLbl="node1" presStyleIdx="3" presStyleCnt="9">
        <dgm:presLayoutVars>
          <dgm:bulletEnabled val="1"/>
        </dgm:presLayoutVars>
      </dgm:prSet>
      <dgm:spPr/>
    </dgm:pt>
    <dgm:pt modelId="{6515B156-F00F-4A09-9EE3-086C8F4AF3C3}" type="pres">
      <dgm:prSet presAssocID="{3D2863BD-6D06-4FAB-9EE4-A487E44BA7FA}" presName="aSpace2" presStyleCnt="0"/>
      <dgm:spPr/>
    </dgm:pt>
    <dgm:pt modelId="{E88E9044-7061-431B-B0F2-1E685E2649CA}" type="pres">
      <dgm:prSet presAssocID="{49A60804-4EAE-439C-AEF0-AC485413D810}" presName="childNode" presStyleLbl="node1" presStyleIdx="4" presStyleCnt="9">
        <dgm:presLayoutVars>
          <dgm:bulletEnabled val="1"/>
        </dgm:presLayoutVars>
      </dgm:prSet>
      <dgm:spPr/>
    </dgm:pt>
    <dgm:pt modelId="{82BBF35F-8DEA-4176-AC0C-A7553C2F23B5}" type="pres">
      <dgm:prSet presAssocID="{49A60804-4EAE-439C-AEF0-AC485413D810}" presName="aSpace2" presStyleCnt="0"/>
      <dgm:spPr/>
    </dgm:pt>
    <dgm:pt modelId="{4B9BEC54-B7E6-4311-A3F1-2F35B68BA113}" type="pres">
      <dgm:prSet presAssocID="{E201807D-F844-43EE-8D61-E888A2E0A096}" presName="childNode" presStyleLbl="node1" presStyleIdx="5" presStyleCnt="9">
        <dgm:presLayoutVars>
          <dgm:bulletEnabled val="1"/>
        </dgm:presLayoutVars>
      </dgm:prSet>
      <dgm:spPr/>
    </dgm:pt>
    <dgm:pt modelId="{2E73A238-D79A-4B67-9B4D-D8501ADA946E}" type="pres">
      <dgm:prSet presAssocID="{81CA91AA-BBA4-4B55-8458-DDD1C7EEB397}" presName="aSpace" presStyleCnt="0"/>
      <dgm:spPr/>
    </dgm:pt>
    <dgm:pt modelId="{8DE70226-0622-4F74-842B-DF1EDE2B9ABB}" type="pres">
      <dgm:prSet presAssocID="{5EFE27F7-4795-458D-A605-BE23AF7B47EE}" presName="compNode" presStyleCnt="0"/>
      <dgm:spPr/>
    </dgm:pt>
    <dgm:pt modelId="{44CD5C70-2D6F-4A85-9C7E-569591A7D016}" type="pres">
      <dgm:prSet presAssocID="{5EFE27F7-4795-458D-A605-BE23AF7B47EE}" presName="aNode" presStyleLbl="bgShp" presStyleIdx="2" presStyleCnt="3"/>
      <dgm:spPr/>
    </dgm:pt>
    <dgm:pt modelId="{B416F439-6E02-4A64-822B-3B94F1C60313}" type="pres">
      <dgm:prSet presAssocID="{5EFE27F7-4795-458D-A605-BE23AF7B47EE}" presName="textNode" presStyleLbl="bgShp" presStyleIdx="2" presStyleCnt="3"/>
      <dgm:spPr/>
    </dgm:pt>
    <dgm:pt modelId="{52A89AE4-23CB-4CFC-BAD8-FE48008D8B56}" type="pres">
      <dgm:prSet presAssocID="{5EFE27F7-4795-458D-A605-BE23AF7B47EE}" presName="compChildNode" presStyleCnt="0"/>
      <dgm:spPr/>
    </dgm:pt>
    <dgm:pt modelId="{6B35F30D-B055-4667-8A4F-23BA0F63FC90}" type="pres">
      <dgm:prSet presAssocID="{5EFE27F7-4795-458D-A605-BE23AF7B47EE}" presName="theInnerList" presStyleCnt="0"/>
      <dgm:spPr/>
    </dgm:pt>
    <dgm:pt modelId="{162A67F5-5166-47EE-BCD3-A8F3836D9996}" type="pres">
      <dgm:prSet presAssocID="{B55F77D2-0ECB-491B-B483-DBA137782F6F}" presName="childNode" presStyleLbl="node1" presStyleIdx="6" presStyleCnt="9">
        <dgm:presLayoutVars>
          <dgm:bulletEnabled val="1"/>
        </dgm:presLayoutVars>
      </dgm:prSet>
      <dgm:spPr/>
    </dgm:pt>
    <dgm:pt modelId="{9217808A-4855-401A-BE84-1795836591FF}" type="pres">
      <dgm:prSet presAssocID="{B55F77D2-0ECB-491B-B483-DBA137782F6F}" presName="aSpace2" presStyleCnt="0"/>
      <dgm:spPr/>
    </dgm:pt>
    <dgm:pt modelId="{EC1F5F04-6873-48FD-A29B-17AE6187CD4A}" type="pres">
      <dgm:prSet presAssocID="{8660F25A-CC53-4787-A4D7-EFE2F8BB604B}" presName="childNode" presStyleLbl="node1" presStyleIdx="7" presStyleCnt="9">
        <dgm:presLayoutVars>
          <dgm:bulletEnabled val="1"/>
        </dgm:presLayoutVars>
      </dgm:prSet>
      <dgm:spPr/>
    </dgm:pt>
    <dgm:pt modelId="{998C1859-7131-4541-AE23-A01B0939AC09}" type="pres">
      <dgm:prSet presAssocID="{8660F25A-CC53-4787-A4D7-EFE2F8BB604B}" presName="aSpace2" presStyleCnt="0"/>
      <dgm:spPr/>
    </dgm:pt>
    <dgm:pt modelId="{D63340D9-3928-4640-B0CE-734F366CA734}" type="pres">
      <dgm:prSet presAssocID="{07F3CCAC-B460-435F-8A5B-118C87BE2A07}" presName="childNode" presStyleLbl="node1" presStyleIdx="8" presStyleCnt="9">
        <dgm:presLayoutVars>
          <dgm:bulletEnabled val="1"/>
        </dgm:presLayoutVars>
      </dgm:prSet>
      <dgm:spPr/>
    </dgm:pt>
  </dgm:ptLst>
  <dgm:cxnLst>
    <dgm:cxn modelId="{858CDF00-417C-42E0-9DCD-3B7F0EB5CF65}" type="presOf" srcId="{8660F25A-CC53-4787-A4D7-EFE2F8BB604B}" destId="{EC1F5F04-6873-48FD-A29B-17AE6187CD4A}" srcOrd="0" destOrd="0" presId="urn:microsoft.com/office/officeart/2005/8/layout/lProcess2"/>
    <dgm:cxn modelId="{4D295706-19CB-475E-80B4-F67A33828CFF}" srcId="{5EFE27F7-4795-458D-A605-BE23AF7B47EE}" destId="{8660F25A-CC53-4787-A4D7-EFE2F8BB604B}" srcOrd="1" destOrd="0" parTransId="{A0142DB3-C3D3-4BE5-B250-0BBF639AC772}" sibTransId="{0FCCF254-48DD-4A70-B170-02AE44D089B7}"/>
    <dgm:cxn modelId="{2963D306-4BA7-4C26-8411-7D2BBE35A760}" srcId="{81CA91AA-BBA4-4B55-8458-DDD1C7EEB397}" destId="{3D2863BD-6D06-4FAB-9EE4-A487E44BA7FA}" srcOrd="0" destOrd="0" parTransId="{A9DCC516-2E6E-40C2-B257-907DC5A18ABB}" sibTransId="{F5C1C3C2-3472-49E5-8601-118627118641}"/>
    <dgm:cxn modelId="{3B3DBF0D-A09B-40B2-8073-952CEAE3ADAA}" type="presOf" srcId="{81CA91AA-BBA4-4B55-8458-DDD1C7EEB397}" destId="{4DB2C987-0C00-4F31-82E2-4727F50379BE}" srcOrd="0" destOrd="0" presId="urn:microsoft.com/office/officeart/2005/8/layout/lProcess2"/>
    <dgm:cxn modelId="{655F550E-78D6-4478-9769-71DE75743540}" srcId="{23837474-63FE-47FD-A557-AD70472523B2}" destId="{018834E4-13CB-403B-A6C1-8C0797622A36}" srcOrd="0" destOrd="0" parTransId="{A3C88C10-4A09-472D-810D-BF36DA3CC799}" sibTransId="{4FBA7DAE-120B-4C92-9206-345390EDA1ED}"/>
    <dgm:cxn modelId="{DD2E8011-7914-4995-BEDD-9536CFD426BD}" srcId="{5EFE27F7-4795-458D-A605-BE23AF7B47EE}" destId="{B55F77D2-0ECB-491B-B483-DBA137782F6F}" srcOrd="0" destOrd="0" parTransId="{DB6D65DE-3A6A-4483-B947-9DBEE86CD81C}" sibTransId="{991EEA2E-F6F0-4370-9584-5F0446508337}"/>
    <dgm:cxn modelId="{7F466615-303D-4FC0-A4BB-2ED6B137AA0A}" type="presOf" srcId="{5EFE27F7-4795-458D-A605-BE23AF7B47EE}" destId="{44CD5C70-2D6F-4A85-9C7E-569591A7D016}" srcOrd="0" destOrd="0" presId="urn:microsoft.com/office/officeart/2005/8/layout/lProcess2"/>
    <dgm:cxn modelId="{81AD381B-CE85-4841-A3E4-284A22A84DB6}" type="presOf" srcId="{07F3CCAC-B460-435F-8A5B-118C87BE2A07}" destId="{D63340D9-3928-4640-B0CE-734F366CA734}" srcOrd="0" destOrd="0" presId="urn:microsoft.com/office/officeart/2005/8/layout/lProcess2"/>
    <dgm:cxn modelId="{13D3571C-9188-4D74-A451-DBDF257F0C7E}" srcId="{018834E4-13CB-403B-A6C1-8C0797622A36}" destId="{15AE224F-2EB5-4732-9312-B9A162CD1925}" srcOrd="1" destOrd="0" parTransId="{02172F39-2C99-44E3-8D87-8120509C7136}" sibTransId="{63E8DF96-E0CE-4509-915B-01E0E2877863}"/>
    <dgm:cxn modelId="{A980E51E-64BD-4A30-983E-6E1246654E70}" type="presOf" srcId="{3D2863BD-6D06-4FAB-9EE4-A487E44BA7FA}" destId="{E3971A5C-23D8-4125-A3AA-84FCE356DFF4}" srcOrd="0" destOrd="0" presId="urn:microsoft.com/office/officeart/2005/8/layout/lProcess2"/>
    <dgm:cxn modelId="{8E377A2F-3812-46CA-BFE3-285183ED791E}" type="presOf" srcId="{018834E4-13CB-403B-A6C1-8C0797622A36}" destId="{D4B363EB-762C-41B7-B602-DECD7F8D2100}" srcOrd="0" destOrd="0" presId="urn:microsoft.com/office/officeart/2005/8/layout/lProcess2"/>
    <dgm:cxn modelId="{9BD2C336-EB4C-425D-8D05-5F4BD00C798E}" type="presOf" srcId="{FED95A23-8377-4138-9DF3-FA2C25B2C666}" destId="{EBCD377D-A3CE-40FC-8AB2-0C77AE9EB6F3}" srcOrd="0" destOrd="0" presId="urn:microsoft.com/office/officeart/2005/8/layout/lProcess2"/>
    <dgm:cxn modelId="{4D53F441-9047-4746-88F6-49AB0B6363F7}" type="presOf" srcId="{018834E4-13CB-403B-A6C1-8C0797622A36}" destId="{1EE013FA-2CE7-4FD6-BE5A-4511CC3AABAD}" srcOrd="1" destOrd="0" presId="urn:microsoft.com/office/officeart/2005/8/layout/lProcess2"/>
    <dgm:cxn modelId="{C8579267-D14C-490F-8D49-B0CB71772C12}" srcId="{5EFE27F7-4795-458D-A605-BE23AF7B47EE}" destId="{07F3CCAC-B460-435F-8A5B-118C87BE2A07}" srcOrd="2" destOrd="0" parTransId="{B42E0516-8709-44B1-8764-FEB9610BBB0A}" sibTransId="{C5AD51F4-C406-4CFC-8B4E-E8E9F9F462CA}"/>
    <dgm:cxn modelId="{D3186B49-1A4B-4635-83BD-B8805DB79DDE}" srcId="{018834E4-13CB-403B-A6C1-8C0797622A36}" destId="{FED95A23-8377-4138-9DF3-FA2C25B2C666}" srcOrd="2" destOrd="0" parTransId="{13CE6B28-3E36-4344-8E65-2F3222D922F6}" sibTransId="{D08C9A0B-90B1-4737-A4F3-2DB14A902B89}"/>
    <dgm:cxn modelId="{C583084A-9B09-4A2A-A50F-9BA10FD662FE}" srcId="{23837474-63FE-47FD-A557-AD70472523B2}" destId="{81CA91AA-BBA4-4B55-8458-DDD1C7EEB397}" srcOrd="1" destOrd="0" parTransId="{AC464372-9660-419C-AAC3-19280AF5AF08}" sibTransId="{5D687430-5682-40EE-8822-209595285B5B}"/>
    <dgm:cxn modelId="{20D5D24C-64CC-454B-9DB1-8F79429F1D97}" type="presOf" srcId="{B55F77D2-0ECB-491B-B483-DBA137782F6F}" destId="{162A67F5-5166-47EE-BCD3-A8F3836D9996}" srcOrd="0" destOrd="0" presId="urn:microsoft.com/office/officeart/2005/8/layout/lProcess2"/>
    <dgm:cxn modelId="{1AA5EC6F-A72E-4060-9BD7-DA0BCDF10AAC}" srcId="{018834E4-13CB-403B-A6C1-8C0797622A36}" destId="{A49E3AF3-DF51-4ABC-865E-C8B46974E6FD}" srcOrd="0" destOrd="0" parTransId="{B3E3149A-2995-4651-8918-F859980A5B8C}" sibTransId="{278E9C73-4723-4B38-8658-5054F4BC5108}"/>
    <dgm:cxn modelId="{85EABC8E-70EE-4F47-8BC4-6F21B3025BCD}" type="presOf" srcId="{49A60804-4EAE-439C-AEF0-AC485413D810}" destId="{E88E9044-7061-431B-B0F2-1E685E2649CA}" srcOrd="0" destOrd="0" presId="urn:microsoft.com/office/officeart/2005/8/layout/lProcess2"/>
    <dgm:cxn modelId="{26244992-AAA3-41C2-BE00-2EC8FE86BB96}" type="presOf" srcId="{E201807D-F844-43EE-8D61-E888A2E0A096}" destId="{4B9BEC54-B7E6-4311-A3F1-2F35B68BA113}" srcOrd="0" destOrd="0" presId="urn:microsoft.com/office/officeart/2005/8/layout/lProcess2"/>
    <dgm:cxn modelId="{FA8D3D9A-0CD7-4020-937D-9CD3688CDB86}" type="presOf" srcId="{15AE224F-2EB5-4732-9312-B9A162CD1925}" destId="{57A39FE6-F9E8-4CEF-BD40-280343E41B99}" srcOrd="0" destOrd="0" presId="urn:microsoft.com/office/officeart/2005/8/layout/lProcess2"/>
    <dgm:cxn modelId="{94FACDA8-5F3C-4175-8E8E-8412FD696EE4}" srcId="{23837474-63FE-47FD-A557-AD70472523B2}" destId="{5EFE27F7-4795-458D-A605-BE23AF7B47EE}" srcOrd="2" destOrd="0" parTransId="{AEB19BF4-39A4-4280-B441-5D6712661CC8}" sibTransId="{36FD4121-C300-4623-940A-644BB53B7B5D}"/>
    <dgm:cxn modelId="{202501BB-4225-4074-91C0-B28375B6D337}" type="presOf" srcId="{5EFE27F7-4795-458D-A605-BE23AF7B47EE}" destId="{B416F439-6E02-4A64-822B-3B94F1C60313}" srcOrd="1" destOrd="0" presId="urn:microsoft.com/office/officeart/2005/8/layout/lProcess2"/>
    <dgm:cxn modelId="{7E8B79BE-D276-4D2D-8F38-ED04E5088E5A}" srcId="{81CA91AA-BBA4-4B55-8458-DDD1C7EEB397}" destId="{49A60804-4EAE-439C-AEF0-AC485413D810}" srcOrd="1" destOrd="0" parTransId="{4C03C016-A43B-4B8A-84F9-E998A62D1F0D}" sibTransId="{55C80053-D11D-4A4B-85C7-01816DAAABC7}"/>
    <dgm:cxn modelId="{24B191CB-FFC1-4CE5-83B2-D277E652A1A8}" type="presOf" srcId="{23837474-63FE-47FD-A557-AD70472523B2}" destId="{AB0924EF-8C73-4D10-9923-06E5F2A6A495}" srcOrd="0" destOrd="0" presId="urn:microsoft.com/office/officeart/2005/8/layout/lProcess2"/>
    <dgm:cxn modelId="{D1EB49D2-33CF-4B6B-879B-4E848CC98C7A}" srcId="{81CA91AA-BBA4-4B55-8458-DDD1C7EEB397}" destId="{E201807D-F844-43EE-8D61-E888A2E0A096}" srcOrd="2" destOrd="0" parTransId="{8A40553D-45B2-4C33-BCC9-F8544A8A918A}" sibTransId="{7F4CBE39-AA2D-4386-BC78-55143C05814B}"/>
    <dgm:cxn modelId="{CA4B99EB-BAE7-48CD-9D3E-A959214B5138}" type="presOf" srcId="{81CA91AA-BBA4-4B55-8458-DDD1C7EEB397}" destId="{2E22E030-EF4A-4428-8DAF-6FBD6DA74F00}" srcOrd="1" destOrd="0" presId="urn:microsoft.com/office/officeart/2005/8/layout/lProcess2"/>
    <dgm:cxn modelId="{349554F7-4B8F-4044-829E-3AC9039EC100}" type="presOf" srcId="{A49E3AF3-DF51-4ABC-865E-C8B46974E6FD}" destId="{40C287F9-CAA3-4A0C-B0F3-C6E249B77159}" srcOrd="0" destOrd="0" presId="urn:microsoft.com/office/officeart/2005/8/layout/lProcess2"/>
    <dgm:cxn modelId="{BB1D2C6F-D004-49C4-9DF3-6C1E44B117D5}" type="presParOf" srcId="{AB0924EF-8C73-4D10-9923-06E5F2A6A495}" destId="{1F287C30-B33E-484C-8329-4D5BA5DBEE56}" srcOrd="0" destOrd="0" presId="urn:microsoft.com/office/officeart/2005/8/layout/lProcess2"/>
    <dgm:cxn modelId="{C4ADDE2D-5C42-4158-9291-46CBADF07554}" type="presParOf" srcId="{1F287C30-B33E-484C-8329-4D5BA5DBEE56}" destId="{D4B363EB-762C-41B7-B602-DECD7F8D2100}" srcOrd="0" destOrd="0" presId="urn:microsoft.com/office/officeart/2005/8/layout/lProcess2"/>
    <dgm:cxn modelId="{63D8B486-FF8D-422C-86CD-F48FA598B606}" type="presParOf" srcId="{1F287C30-B33E-484C-8329-4D5BA5DBEE56}" destId="{1EE013FA-2CE7-4FD6-BE5A-4511CC3AABAD}" srcOrd="1" destOrd="0" presId="urn:microsoft.com/office/officeart/2005/8/layout/lProcess2"/>
    <dgm:cxn modelId="{6D545425-794D-41FC-B103-92B086095B80}" type="presParOf" srcId="{1F287C30-B33E-484C-8329-4D5BA5DBEE56}" destId="{A1BDF6E7-7A12-4BEE-B57E-AE5E1E2D6255}" srcOrd="2" destOrd="0" presId="urn:microsoft.com/office/officeart/2005/8/layout/lProcess2"/>
    <dgm:cxn modelId="{52FBDBBF-437A-4E99-B50C-3277C151A773}" type="presParOf" srcId="{A1BDF6E7-7A12-4BEE-B57E-AE5E1E2D6255}" destId="{9CD8092E-BF70-4076-B45D-5382A2EDB16A}" srcOrd="0" destOrd="0" presId="urn:microsoft.com/office/officeart/2005/8/layout/lProcess2"/>
    <dgm:cxn modelId="{7527CF6D-CF9D-427B-B895-2D5C7C589252}" type="presParOf" srcId="{9CD8092E-BF70-4076-B45D-5382A2EDB16A}" destId="{40C287F9-CAA3-4A0C-B0F3-C6E249B77159}" srcOrd="0" destOrd="0" presId="urn:microsoft.com/office/officeart/2005/8/layout/lProcess2"/>
    <dgm:cxn modelId="{3C23E5B7-F277-4241-99CF-D2DFAC8CA498}" type="presParOf" srcId="{9CD8092E-BF70-4076-B45D-5382A2EDB16A}" destId="{02962A30-7016-40B6-8A52-6FBEDDE9823F}" srcOrd="1" destOrd="0" presId="urn:microsoft.com/office/officeart/2005/8/layout/lProcess2"/>
    <dgm:cxn modelId="{D5C189F6-EF41-4893-906F-79AE7F5EEE9D}" type="presParOf" srcId="{9CD8092E-BF70-4076-B45D-5382A2EDB16A}" destId="{57A39FE6-F9E8-4CEF-BD40-280343E41B99}" srcOrd="2" destOrd="0" presId="urn:microsoft.com/office/officeart/2005/8/layout/lProcess2"/>
    <dgm:cxn modelId="{0A74752E-59E4-4B54-84E6-57378495AE25}" type="presParOf" srcId="{9CD8092E-BF70-4076-B45D-5382A2EDB16A}" destId="{1505FE62-A486-4201-943F-46B7297ACA5A}" srcOrd="3" destOrd="0" presId="urn:microsoft.com/office/officeart/2005/8/layout/lProcess2"/>
    <dgm:cxn modelId="{AB93890D-1B7B-4263-9AEA-690B58ED72BA}" type="presParOf" srcId="{9CD8092E-BF70-4076-B45D-5382A2EDB16A}" destId="{EBCD377D-A3CE-40FC-8AB2-0C77AE9EB6F3}" srcOrd="4" destOrd="0" presId="urn:microsoft.com/office/officeart/2005/8/layout/lProcess2"/>
    <dgm:cxn modelId="{62C0B8F5-FF15-4506-8B08-5AA1456858C8}" type="presParOf" srcId="{AB0924EF-8C73-4D10-9923-06E5F2A6A495}" destId="{DA76A687-E532-4F82-9B60-8626EFB4AC62}" srcOrd="1" destOrd="0" presId="urn:microsoft.com/office/officeart/2005/8/layout/lProcess2"/>
    <dgm:cxn modelId="{DF226978-B9F9-4D7A-A467-657A1C911F38}" type="presParOf" srcId="{AB0924EF-8C73-4D10-9923-06E5F2A6A495}" destId="{77BBED94-C45B-4064-A47D-759E388F7E25}" srcOrd="2" destOrd="0" presId="urn:microsoft.com/office/officeart/2005/8/layout/lProcess2"/>
    <dgm:cxn modelId="{B64F8509-DA1A-427A-BE22-3E9E053F0516}" type="presParOf" srcId="{77BBED94-C45B-4064-A47D-759E388F7E25}" destId="{4DB2C987-0C00-4F31-82E2-4727F50379BE}" srcOrd="0" destOrd="0" presId="urn:microsoft.com/office/officeart/2005/8/layout/lProcess2"/>
    <dgm:cxn modelId="{89FF9A91-D841-42D7-9634-5C91381BC9D7}" type="presParOf" srcId="{77BBED94-C45B-4064-A47D-759E388F7E25}" destId="{2E22E030-EF4A-4428-8DAF-6FBD6DA74F00}" srcOrd="1" destOrd="0" presId="urn:microsoft.com/office/officeart/2005/8/layout/lProcess2"/>
    <dgm:cxn modelId="{B094DC74-D125-4DD6-95C7-1E01EB13D4FF}" type="presParOf" srcId="{77BBED94-C45B-4064-A47D-759E388F7E25}" destId="{DD425EF5-1183-47B7-884B-EE04A2867542}" srcOrd="2" destOrd="0" presId="urn:microsoft.com/office/officeart/2005/8/layout/lProcess2"/>
    <dgm:cxn modelId="{E67E67AB-CDC7-48A0-AA10-A14D22566556}" type="presParOf" srcId="{DD425EF5-1183-47B7-884B-EE04A2867542}" destId="{AF893D2C-E7E6-4FF2-8DC2-9788640552A1}" srcOrd="0" destOrd="0" presId="urn:microsoft.com/office/officeart/2005/8/layout/lProcess2"/>
    <dgm:cxn modelId="{5F69FB8D-6D22-4539-B082-58B69DEB4BEA}" type="presParOf" srcId="{AF893D2C-E7E6-4FF2-8DC2-9788640552A1}" destId="{E3971A5C-23D8-4125-A3AA-84FCE356DFF4}" srcOrd="0" destOrd="0" presId="urn:microsoft.com/office/officeart/2005/8/layout/lProcess2"/>
    <dgm:cxn modelId="{DE54929A-78FA-4B1F-B22C-3422493451E6}" type="presParOf" srcId="{AF893D2C-E7E6-4FF2-8DC2-9788640552A1}" destId="{6515B156-F00F-4A09-9EE3-086C8F4AF3C3}" srcOrd="1" destOrd="0" presId="urn:microsoft.com/office/officeart/2005/8/layout/lProcess2"/>
    <dgm:cxn modelId="{8FD29473-39F3-409C-9747-C51E5112587E}" type="presParOf" srcId="{AF893D2C-E7E6-4FF2-8DC2-9788640552A1}" destId="{E88E9044-7061-431B-B0F2-1E685E2649CA}" srcOrd="2" destOrd="0" presId="urn:microsoft.com/office/officeart/2005/8/layout/lProcess2"/>
    <dgm:cxn modelId="{05F28174-EF36-4980-803D-D4C22C588E3F}" type="presParOf" srcId="{AF893D2C-E7E6-4FF2-8DC2-9788640552A1}" destId="{82BBF35F-8DEA-4176-AC0C-A7553C2F23B5}" srcOrd="3" destOrd="0" presId="urn:microsoft.com/office/officeart/2005/8/layout/lProcess2"/>
    <dgm:cxn modelId="{DF19331B-4A0E-4063-97BB-E16CBD0F5ACB}" type="presParOf" srcId="{AF893D2C-E7E6-4FF2-8DC2-9788640552A1}" destId="{4B9BEC54-B7E6-4311-A3F1-2F35B68BA113}" srcOrd="4" destOrd="0" presId="urn:microsoft.com/office/officeart/2005/8/layout/lProcess2"/>
    <dgm:cxn modelId="{C485F643-DAC3-40D0-91DD-C7B13251AC5F}" type="presParOf" srcId="{AB0924EF-8C73-4D10-9923-06E5F2A6A495}" destId="{2E73A238-D79A-4B67-9B4D-D8501ADA946E}" srcOrd="3" destOrd="0" presId="urn:microsoft.com/office/officeart/2005/8/layout/lProcess2"/>
    <dgm:cxn modelId="{909E1B92-1703-4458-8A32-FAA52AA3ECBD}" type="presParOf" srcId="{AB0924EF-8C73-4D10-9923-06E5F2A6A495}" destId="{8DE70226-0622-4F74-842B-DF1EDE2B9ABB}" srcOrd="4" destOrd="0" presId="urn:microsoft.com/office/officeart/2005/8/layout/lProcess2"/>
    <dgm:cxn modelId="{38A82C9A-A329-4654-8269-621BED9DEAE0}" type="presParOf" srcId="{8DE70226-0622-4F74-842B-DF1EDE2B9ABB}" destId="{44CD5C70-2D6F-4A85-9C7E-569591A7D016}" srcOrd="0" destOrd="0" presId="urn:microsoft.com/office/officeart/2005/8/layout/lProcess2"/>
    <dgm:cxn modelId="{AF4F00A8-6EEB-4C68-9384-D2D6E4950FA7}" type="presParOf" srcId="{8DE70226-0622-4F74-842B-DF1EDE2B9ABB}" destId="{B416F439-6E02-4A64-822B-3B94F1C60313}" srcOrd="1" destOrd="0" presId="urn:microsoft.com/office/officeart/2005/8/layout/lProcess2"/>
    <dgm:cxn modelId="{18D091BC-3046-49DD-9049-88CD34D44847}" type="presParOf" srcId="{8DE70226-0622-4F74-842B-DF1EDE2B9ABB}" destId="{52A89AE4-23CB-4CFC-BAD8-FE48008D8B56}" srcOrd="2" destOrd="0" presId="urn:microsoft.com/office/officeart/2005/8/layout/lProcess2"/>
    <dgm:cxn modelId="{35A181F3-FDF1-417E-A16A-36C1253F0297}" type="presParOf" srcId="{52A89AE4-23CB-4CFC-BAD8-FE48008D8B56}" destId="{6B35F30D-B055-4667-8A4F-23BA0F63FC90}" srcOrd="0" destOrd="0" presId="urn:microsoft.com/office/officeart/2005/8/layout/lProcess2"/>
    <dgm:cxn modelId="{FBBF094B-5F37-489D-B68E-D0B80626B388}" type="presParOf" srcId="{6B35F30D-B055-4667-8A4F-23BA0F63FC90}" destId="{162A67F5-5166-47EE-BCD3-A8F3836D9996}" srcOrd="0" destOrd="0" presId="urn:microsoft.com/office/officeart/2005/8/layout/lProcess2"/>
    <dgm:cxn modelId="{7F920F9C-8E2F-44C2-A1D2-81B5D00E4F26}" type="presParOf" srcId="{6B35F30D-B055-4667-8A4F-23BA0F63FC90}" destId="{9217808A-4855-401A-BE84-1795836591FF}" srcOrd="1" destOrd="0" presId="urn:microsoft.com/office/officeart/2005/8/layout/lProcess2"/>
    <dgm:cxn modelId="{1C452803-D4C3-4814-B142-B53DDFB5FF78}" type="presParOf" srcId="{6B35F30D-B055-4667-8A4F-23BA0F63FC90}" destId="{EC1F5F04-6873-48FD-A29B-17AE6187CD4A}" srcOrd="2" destOrd="0" presId="urn:microsoft.com/office/officeart/2005/8/layout/lProcess2"/>
    <dgm:cxn modelId="{4A42040A-7E88-442B-A18F-F02B2A89ECC6}" type="presParOf" srcId="{6B35F30D-B055-4667-8A4F-23BA0F63FC90}" destId="{998C1859-7131-4541-AE23-A01B0939AC09}" srcOrd="3" destOrd="0" presId="urn:microsoft.com/office/officeart/2005/8/layout/lProcess2"/>
    <dgm:cxn modelId="{5EC2B86A-F537-4DC5-A631-E1ADB94142C5}" type="presParOf" srcId="{6B35F30D-B055-4667-8A4F-23BA0F63FC90}" destId="{D63340D9-3928-4640-B0CE-734F366CA734}" srcOrd="4" destOrd="0" presId="urn:microsoft.com/office/officeart/2005/8/layout/lProcess2"/>
  </dgm:cxnLst>
  <dgm:bg>
    <a:effectLst>
      <a:innerShdw blurRad="63500" dist="50800" dir="13500000">
        <a:prstClr val="black">
          <a:alpha val="50000"/>
        </a:prstClr>
      </a:innerShdw>
    </a:effect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363EB-762C-41B7-B602-DECD7F8D2100}">
      <dsp:nvSpPr>
        <dsp:cNvPr id="0" name=""/>
        <dsp:cNvSpPr/>
      </dsp:nvSpPr>
      <dsp:spPr>
        <a:xfrm>
          <a:off x="902" y="0"/>
          <a:ext cx="2345943" cy="2748398"/>
        </a:xfrm>
        <a:prstGeom prst="roundRect">
          <a:avLst>
            <a:gd name="adj" fmla="val 10000"/>
          </a:avLst>
        </a:prstGeom>
        <a:solidFill>
          <a:schemeClr val="bg1"/>
        </a:solidFill>
        <a:ln>
          <a:noFill/>
        </a:ln>
        <a:effectLst>
          <a:innerShdw blurRad="63500" dist="50800" dir="13500000">
            <a:prstClr val="black">
              <a:alpha val="50000"/>
            </a:prstClr>
          </a:inn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a:solidFill>
                <a:srgbClr val="3D0045"/>
              </a:solidFill>
              <a:latin typeface="Myriad Pro" panose="020B0503030403020204" pitchFamily="34" charset="0"/>
              <a:ea typeface="Roboto Bold" panose="020B0604020202020204" charset="0"/>
            </a:rPr>
            <a:t>MAO-B inhibition</a:t>
          </a:r>
          <a:br>
            <a:rPr lang="en-US" sz="1200" b="1" kern="1200">
              <a:solidFill>
                <a:srgbClr val="3D0045"/>
              </a:solidFill>
              <a:latin typeface="Myriad Pro" panose="020B0503030403020204" pitchFamily="34" charset="0"/>
              <a:ea typeface="Roboto Bold" panose="020B0604020202020204" charset="0"/>
            </a:rPr>
          </a:br>
          <a:r>
            <a:rPr lang="en-US" sz="1200" b="1" kern="1200">
              <a:solidFill>
                <a:srgbClr val="3D0045"/>
              </a:solidFill>
              <a:latin typeface="Myriad Pro" panose="020B0503030403020204" pitchFamily="34" charset="0"/>
              <a:ea typeface="Roboto Bold" panose="020B0604020202020204" charset="0"/>
            </a:rPr>
            <a:t>by 96%</a:t>
          </a:r>
          <a:r>
            <a:rPr lang="en-US" sz="1200" b="1" kern="1200" baseline="30000">
              <a:solidFill>
                <a:srgbClr val="3D0045"/>
              </a:solidFill>
              <a:latin typeface="Myriad Pro" panose="020B0503030403020204" pitchFamily="34" charset="0"/>
              <a:ea typeface="Roboto Bold" panose="020B0604020202020204" charset="0"/>
            </a:rPr>
            <a:t>1</a:t>
          </a:r>
          <a:endParaRPr lang="en-NZ" sz="1200" b="1" kern="1200">
            <a:solidFill>
              <a:srgbClr val="3D0045"/>
            </a:solidFill>
            <a:latin typeface="Myriad Pro" panose="020B0503030403020204" pitchFamily="34" charset="0"/>
            <a:ea typeface="Roboto Bold" panose="020B0604020202020204" charset="0"/>
          </a:endParaRPr>
        </a:p>
      </dsp:txBody>
      <dsp:txXfrm>
        <a:off x="902" y="0"/>
        <a:ext cx="2345943" cy="824519"/>
      </dsp:txXfrm>
    </dsp:sp>
    <dsp:sp modelId="{40C287F9-CAA3-4A0C-B0F3-C6E249B77159}">
      <dsp:nvSpPr>
        <dsp:cNvPr id="0" name=""/>
        <dsp:cNvSpPr/>
      </dsp:nvSpPr>
      <dsp:spPr>
        <a:xfrm>
          <a:off x="235496" y="824754"/>
          <a:ext cx="1876755" cy="539950"/>
        </a:xfrm>
        <a:prstGeom prst="roundRect">
          <a:avLst>
            <a:gd name="adj" fmla="val 10000"/>
          </a:avLst>
        </a:prstGeom>
        <a:gradFill rotWithShape="0">
          <a:gsLst>
            <a:gs pos="0">
              <a:schemeClr val="accent5">
                <a:shade val="50000"/>
                <a:hueOff val="0"/>
                <a:satOff val="0"/>
                <a:lumOff val="0"/>
                <a:alphaOff val="0"/>
                <a:satMod val="103000"/>
                <a:lumMod val="102000"/>
                <a:tint val="94000"/>
              </a:schemeClr>
            </a:gs>
            <a:gs pos="50000">
              <a:schemeClr val="accent5">
                <a:shade val="50000"/>
                <a:hueOff val="0"/>
                <a:satOff val="0"/>
                <a:lumOff val="0"/>
                <a:alphaOff val="0"/>
                <a:satMod val="110000"/>
                <a:lumMod val="100000"/>
                <a:shade val="100000"/>
              </a:schemeClr>
            </a:gs>
            <a:gs pos="100000">
              <a:schemeClr val="accent5">
                <a:shade val="50000"/>
                <a:hueOff val="0"/>
                <a:satOff val="0"/>
                <a:lumOff val="0"/>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en-NZ" sz="1100" kern="1200">
              <a:latin typeface="Myriad Pro" panose="020B0503030403020204" pitchFamily="34" charset="0"/>
              <a:ea typeface="Roboto Bold" panose="020B0604020202020204" charset="0"/>
            </a:rPr>
            <a:t>Randomised, double blind</a:t>
          </a:r>
          <a:br>
            <a:rPr lang="en-NZ" sz="1100" kern="1200">
              <a:latin typeface="Myriad Pro" panose="020B0503030403020204" pitchFamily="34" charset="0"/>
              <a:ea typeface="Roboto Bold" panose="020B0604020202020204" charset="0"/>
            </a:rPr>
          </a:br>
          <a:r>
            <a:rPr lang="en-NZ" sz="1100" kern="1200">
              <a:latin typeface="Myriad Pro" panose="020B0503030403020204" pitchFamily="34" charset="0"/>
              <a:ea typeface="Roboto Bold" panose="020B0604020202020204" charset="0"/>
            </a:rPr>
            <a:t>and placebo controlled </a:t>
          </a:r>
        </a:p>
      </dsp:txBody>
      <dsp:txXfrm>
        <a:off x="251311" y="840569"/>
        <a:ext cx="1845125" cy="508320"/>
      </dsp:txXfrm>
    </dsp:sp>
    <dsp:sp modelId="{57A39FE6-F9E8-4CEF-BD40-280343E41B99}">
      <dsp:nvSpPr>
        <dsp:cNvPr id="0" name=""/>
        <dsp:cNvSpPr/>
      </dsp:nvSpPr>
      <dsp:spPr>
        <a:xfrm>
          <a:off x="235496" y="1447773"/>
          <a:ext cx="1876755" cy="539950"/>
        </a:xfrm>
        <a:prstGeom prst="roundRect">
          <a:avLst>
            <a:gd name="adj" fmla="val 10000"/>
          </a:avLst>
        </a:prstGeom>
        <a:gradFill rotWithShape="0">
          <a:gsLst>
            <a:gs pos="0">
              <a:schemeClr val="accent5">
                <a:shade val="50000"/>
                <a:hueOff val="46384"/>
                <a:satOff val="-8082"/>
                <a:lumOff val="10719"/>
                <a:alphaOff val="0"/>
                <a:satMod val="103000"/>
                <a:lumMod val="102000"/>
                <a:tint val="94000"/>
              </a:schemeClr>
            </a:gs>
            <a:gs pos="50000">
              <a:schemeClr val="accent5">
                <a:shade val="50000"/>
                <a:hueOff val="46384"/>
                <a:satOff val="-8082"/>
                <a:lumOff val="10719"/>
                <a:alphaOff val="0"/>
                <a:satMod val="110000"/>
                <a:lumMod val="100000"/>
                <a:shade val="100000"/>
              </a:schemeClr>
            </a:gs>
            <a:gs pos="100000">
              <a:schemeClr val="accent5">
                <a:shade val="50000"/>
                <a:hueOff val="46384"/>
                <a:satOff val="-8082"/>
                <a:lumOff val="10719"/>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en-NZ" sz="1100" kern="1200">
              <a:latin typeface="Myriad Pro" panose="020B0503030403020204" pitchFamily="34" charset="0"/>
              <a:ea typeface="Roboto Bold" panose="020B0604020202020204" charset="0"/>
            </a:rPr>
            <a:t>36 healthy young adults</a:t>
          </a:r>
          <a:br>
            <a:rPr lang="en-NZ" sz="1100" kern="1200">
              <a:latin typeface="Myriad Pro" panose="020B0503030403020204" pitchFamily="34" charset="0"/>
              <a:ea typeface="Roboto Bold" panose="020B0604020202020204" charset="0"/>
            </a:rPr>
          </a:br>
          <a:r>
            <a:rPr lang="en-NZ" sz="1100" kern="1200">
              <a:latin typeface="Myriad Pro" panose="020B0503030403020204" pitchFamily="34" charset="0"/>
              <a:ea typeface="Roboto Bold" panose="020B0604020202020204" charset="0"/>
            </a:rPr>
            <a:t>(male, 34y)</a:t>
          </a:r>
        </a:p>
      </dsp:txBody>
      <dsp:txXfrm>
        <a:off x="251311" y="1463588"/>
        <a:ext cx="1845125" cy="508320"/>
      </dsp:txXfrm>
    </dsp:sp>
    <dsp:sp modelId="{EBCD377D-A3CE-40FC-8AB2-0C77AE9EB6F3}">
      <dsp:nvSpPr>
        <dsp:cNvPr id="0" name=""/>
        <dsp:cNvSpPr/>
      </dsp:nvSpPr>
      <dsp:spPr>
        <a:xfrm>
          <a:off x="235496" y="2070793"/>
          <a:ext cx="1876755" cy="539950"/>
        </a:xfrm>
        <a:prstGeom prst="roundRect">
          <a:avLst>
            <a:gd name="adj" fmla="val 10000"/>
          </a:avLst>
        </a:prstGeom>
        <a:gradFill rotWithShape="0">
          <a:gsLst>
            <a:gs pos="0">
              <a:schemeClr val="accent5">
                <a:shade val="50000"/>
                <a:hueOff val="92769"/>
                <a:satOff val="-16163"/>
                <a:lumOff val="21438"/>
                <a:alphaOff val="0"/>
                <a:satMod val="103000"/>
                <a:lumMod val="102000"/>
                <a:tint val="94000"/>
              </a:schemeClr>
            </a:gs>
            <a:gs pos="50000">
              <a:schemeClr val="accent5">
                <a:shade val="50000"/>
                <a:hueOff val="92769"/>
                <a:satOff val="-16163"/>
                <a:lumOff val="21438"/>
                <a:alphaOff val="0"/>
                <a:satMod val="110000"/>
                <a:lumMod val="100000"/>
                <a:shade val="100000"/>
              </a:schemeClr>
            </a:gs>
            <a:gs pos="100000">
              <a:schemeClr val="accent5">
                <a:shade val="50000"/>
                <a:hueOff val="92769"/>
                <a:satOff val="-16163"/>
                <a:lumOff val="21438"/>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en-NZ" sz="1100" kern="1200">
              <a:latin typeface="Myriad Pro" panose="020B0503030403020204" pitchFamily="34" charset="0"/>
              <a:ea typeface="Roboto Bold" panose="020B0604020202020204" charset="0"/>
            </a:rPr>
            <a:t>NZ blackcurrant product standardised to anthocyanins</a:t>
          </a:r>
        </a:p>
      </dsp:txBody>
      <dsp:txXfrm>
        <a:off x="251311" y="2086608"/>
        <a:ext cx="1845125" cy="508320"/>
      </dsp:txXfrm>
    </dsp:sp>
    <dsp:sp modelId="{4DB2C987-0C00-4F31-82E2-4727F50379BE}">
      <dsp:nvSpPr>
        <dsp:cNvPr id="0" name=""/>
        <dsp:cNvSpPr/>
      </dsp:nvSpPr>
      <dsp:spPr>
        <a:xfrm>
          <a:off x="2522792" y="0"/>
          <a:ext cx="2345943" cy="2748398"/>
        </a:xfrm>
        <a:prstGeom prst="roundRect">
          <a:avLst>
            <a:gd name="adj" fmla="val 10000"/>
          </a:avLst>
        </a:prstGeom>
        <a:solidFill>
          <a:schemeClr val="bg1"/>
        </a:solidFill>
        <a:ln>
          <a:noFill/>
        </a:ln>
        <a:effectLst>
          <a:innerShdw blurRad="63500" dist="50800" dir="13500000">
            <a:prstClr val="black">
              <a:alpha val="50000"/>
            </a:prstClr>
          </a:inn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NZ" sz="1200" b="1" kern="1200">
              <a:solidFill>
                <a:srgbClr val="3D0045"/>
              </a:solidFill>
              <a:latin typeface="Myriad Pro" panose="020B0503030403020204" pitchFamily="34" charset="0"/>
              <a:ea typeface="Roboto Bold" panose="020B0604020202020204" charset="0"/>
            </a:rPr>
            <a:t>Anti-anxiety effects</a:t>
          </a:r>
          <a:br>
            <a:rPr lang="en-NZ" sz="1200" b="1" kern="1200">
              <a:solidFill>
                <a:srgbClr val="3D0045"/>
              </a:solidFill>
              <a:latin typeface="Myriad Pro" panose="020B0503030403020204" pitchFamily="34" charset="0"/>
              <a:ea typeface="Roboto Bold" panose="020B0604020202020204" charset="0"/>
            </a:rPr>
          </a:br>
          <a:r>
            <a:rPr lang="en-NZ" sz="1200" b="1" kern="1200">
              <a:solidFill>
                <a:srgbClr val="3D0045"/>
              </a:solidFill>
              <a:latin typeface="Myriad Pro" panose="020B0503030403020204" pitchFamily="34" charset="0"/>
              <a:ea typeface="Roboto Bold" panose="020B0604020202020204" charset="0"/>
            </a:rPr>
            <a:t>Greater alertness</a:t>
          </a:r>
          <a:br>
            <a:rPr lang="en-NZ" sz="1200" b="1" kern="1200">
              <a:solidFill>
                <a:srgbClr val="3D0045"/>
              </a:solidFill>
              <a:latin typeface="Myriad Pro" panose="020B0503030403020204" pitchFamily="34" charset="0"/>
              <a:ea typeface="Roboto Bold" panose="020B0604020202020204" charset="0"/>
            </a:rPr>
          </a:br>
          <a:r>
            <a:rPr lang="en-NZ" sz="1200" b="1" kern="1200">
              <a:solidFill>
                <a:srgbClr val="3D0045"/>
              </a:solidFill>
              <a:latin typeface="Myriad Pro" panose="020B0503030403020204" pitchFamily="34" charset="0"/>
              <a:ea typeface="Roboto Bold" panose="020B0604020202020204" charset="0"/>
            </a:rPr>
            <a:t>Lower fatigue</a:t>
          </a:r>
          <a:r>
            <a:rPr lang="en-NZ" sz="1200" b="1" strike="noStrike" kern="1200" baseline="30000">
              <a:solidFill>
                <a:srgbClr val="3D0045"/>
              </a:solidFill>
              <a:latin typeface="Myriad Pro" panose="020B0503030403020204" pitchFamily="34" charset="0"/>
              <a:ea typeface="Roboto Bold" panose="020B0604020202020204" charset="0"/>
            </a:rPr>
            <a:t>2</a:t>
          </a:r>
          <a:endParaRPr lang="en-NZ" sz="1200" b="1" kern="1200">
            <a:solidFill>
              <a:srgbClr val="3D0045"/>
            </a:solidFill>
            <a:latin typeface="Myriad Pro" panose="020B0503030403020204" pitchFamily="34" charset="0"/>
            <a:ea typeface="Roboto Bold" panose="020B0604020202020204" charset="0"/>
          </a:endParaRPr>
        </a:p>
      </dsp:txBody>
      <dsp:txXfrm>
        <a:off x="2522792" y="0"/>
        <a:ext cx="2345943" cy="824519"/>
      </dsp:txXfrm>
    </dsp:sp>
    <dsp:sp modelId="{E3971A5C-23D8-4125-A3AA-84FCE356DFF4}">
      <dsp:nvSpPr>
        <dsp:cNvPr id="0" name=""/>
        <dsp:cNvSpPr/>
      </dsp:nvSpPr>
      <dsp:spPr>
        <a:xfrm>
          <a:off x="2757386" y="824754"/>
          <a:ext cx="1876755" cy="539950"/>
        </a:xfrm>
        <a:prstGeom prst="roundRect">
          <a:avLst>
            <a:gd name="adj" fmla="val 10000"/>
          </a:avLst>
        </a:prstGeom>
        <a:gradFill rotWithShape="0">
          <a:gsLst>
            <a:gs pos="0">
              <a:schemeClr val="accent5">
                <a:shade val="50000"/>
                <a:hueOff val="139153"/>
                <a:satOff val="-24245"/>
                <a:lumOff val="32157"/>
                <a:alphaOff val="0"/>
                <a:satMod val="103000"/>
                <a:lumMod val="102000"/>
                <a:tint val="94000"/>
              </a:schemeClr>
            </a:gs>
            <a:gs pos="50000">
              <a:schemeClr val="accent5">
                <a:shade val="50000"/>
                <a:hueOff val="139153"/>
                <a:satOff val="-24245"/>
                <a:lumOff val="32157"/>
                <a:alphaOff val="0"/>
                <a:satMod val="110000"/>
                <a:lumMod val="100000"/>
                <a:shade val="100000"/>
              </a:schemeClr>
            </a:gs>
            <a:gs pos="100000">
              <a:schemeClr val="accent5">
                <a:shade val="50000"/>
                <a:hueOff val="139153"/>
                <a:satOff val="-24245"/>
                <a:lumOff val="32157"/>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100000"/>
            </a:lnSpc>
            <a:spcBef>
              <a:spcPct val="0"/>
            </a:spcBef>
            <a:spcAft>
              <a:spcPct val="35000"/>
            </a:spcAft>
            <a:buFont typeface="Arial" panose="020B0604020202020204" pitchFamily="34" charset="0"/>
            <a:buNone/>
          </a:pPr>
          <a:r>
            <a:rPr lang="en-NZ" sz="1100" kern="1200">
              <a:latin typeface="Myriad Pro" panose="020B0503030403020204" pitchFamily="34" charset="0"/>
              <a:ea typeface="Roboto Bold" panose="020B0604020202020204" charset="0"/>
            </a:rPr>
            <a:t>Randomized, double-blind, placebo-controlled, crossover</a:t>
          </a:r>
        </a:p>
      </dsp:txBody>
      <dsp:txXfrm>
        <a:off x="2773201" y="840569"/>
        <a:ext cx="1845125" cy="508320"/>
      </dsp:txXfrm>
    </dsp:sp>
    <dsp:sp modelId="{E88E9044-7061-431B-B0F2-1E685E2649CA}">
      <dsp:nvSpPr>
        <dsp:cNvPr id="0" name=""/>
        <dsp:cNvSpPr/>
      </dsp:nvSpPr>
      <dsp:spPr>
        <a:xfrm>
          <a:off x="2757386" y="1447773"/>
          <a:ext cx="1876755" cy="539950"/>
        </a:xfrm>
        <a:prstGeom prst="roundRect">
          <a:avLst>
            <a:gd name="adj" fmla="val 10000"/>
          </a:avLst>
        </a:prstGeom>
        <a:gradFill rotWithShape="0">
          <a:gsLst>
            <a:gs pos="0">
              <a:schemeClr val="accent5">
                <a:shade val="50000"/>
                <a:hueOff val="185537"/>
                <a:satOff val="-32326"/>
                <a:lumOff val="42876"/>
                <a:alphaOff val="0"/>
                <a:satMod val="103000"/>
                <a:lumMod val="102000"/>
                <a:tint val="94000"/>
              </a:schemeClr>
            </a:gs>
            <a:gs pos="50000">
              <a:schemeClr val="accent5">
                <a:shade val="50000"/>
                <a:hueOff val="185537"/>
                <a:satOff val="-32326"/>
                <a:lumOff val="42876"/>
                <a:alphaOff val="0"/>
                <a:satMod val="110000"/>
                <a:lumMod val="100000"/>
                <a:shade val="100000"/>
              </a:schemeClr>
            </a:gs>
            <a:gs pos="100000">
              <a:schemeClr val="accent5">
                <a:shade val="50000"/>
                <a:hueOff val="185537"/>
                <a:satOff val="-32326"/>
                <a:lumOff val="42876"/>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100000"/>
            </a:lnSpc>
            <a:spcBef>
              <a:spcPct val="0"/>
            </a:spcBef>
            <a:spcAft>
              <a:spcPct val="35000"/>
            </a:spcAft>
            <a:buNone/>
          </a:pPr>
          <a:r>
            <a:rPr lang="en-NZ" sz="1100" kern="1200">
              <a:latin typeface="Myriad Pro" panose="020B0503030403020204" pitchFamily="34" charset="0"/>
              <a:ea typeface="Roboto Bold" panose="020B0604020202020204" charset="0"/>
            </a:rPr>
            <a:t>9 healthy young adults</a:t>
          </a:r>
          <a:br>
            <a:rPr lang="en-NZ" sz="1100" kern="1200">
              <a:latin typeface="Myriad Pro" panose="020B0503030403020204" pitchFamily="34" charset="0"/>
              <a:ea typeface="Roboto Bold" panose="020B0604020202020204" charset="0"/>
            </a:rPr>
          </a:br>
          <a:r>
            <a:rPr lang="en-NZ" sz="1100" kern="1200">
              <a:latin typeface="Myriad Pro" panose="020B0503030403020204" pitchFamily="34" charset="0"/>
              <a:ea typeface="Roboto Bold" panose="020B0604020202020204" charset="0"/>
            </a:rPr>
            <a:t>(23y)</a:t>
          </a:r>
        </a:p>
      </dsp:txBody>
      <dsp:txXfrm>
        <a:off x="2773201" y="1463588"/>
        <a:ext cx="1845125" cy="508320"/>
      </dsp:txXfrm>
    </dsp:sp>
    <dsp:sp modelId="{4B9BEC54-B7E6-4311-A3F1-2F35B68BA113}">
      <dsp:nvSpPr>
        <dsp:cNvPr id="0" name=""/>
        <dsp:cNvSpPr/>
      </dsp:nvSpPr>
      <dsp:spPr>
        <a:xfrm>
          <a:off x="2757386" y="2070793"/>
          <a:ext cx="1876755" cy="539950"/>
        </a:xfrm>
        <a:prstGeom prst="roundRect">
          <a:avLst>
            <a:gd name="adj" fmla="val 10000"/>
          </a:avLst>
        </a:prstGeom>
        <a:gradFill rotWithShape="0">
          <a:gsLst>
            <a:gs pos="0">
              <a:schemeClr val="accent5">
                <a:shade val="50000"/>
                <a:hueOff val="185537"/>
                <a:satOff val="-32326"/>
                <a:lumOff val="42876"/>
                <a:alphaOff val="0"/>
                <a:satMod val="103000"/>
                <a:lumMod val="102000"/>
                <a:tint val="94000"/>
              </a:schemeClr>
            </a:gs>
            <a:gs pos="50000">
              <a:schemeClr val="accent5">
                <a:shade val="50000"/>
                <a:hueOff val="185537"/>
                <a:satOff val="-32326"/>
                <a:lumOff val="42876"/>
                <a:alphaOff val="0"/>
                <a:satMod val="110000"/>
                <a:lumMod val="100000"/>
                <a:shade val="100000"/>
              </a:schemeClr>
            </a:gs>
            <a:gs pos="100000">
              <a:schemeClr val="accent5">
                <a:shade val="50000"/>
                <a:hueOff val="185537"/>
                <a:satOff val="-32326"/>
                <a:lumOff val="42876"/>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100000"/>
            </a:lnSpc>
            <a:spcBef>
              <a:spcPct val="0"/>
            </a:spcBef>
            <a:spcAft>
              <a:spcPct val="35000"/>
            </a:spcAft>
            <a:buNone/>
          </a:pPr>
          <a:r>
            <a:rPr lang="en-NZ" sz="1100" kern="1200">
              <a:latin typeface="Myriad Pro" panose="020B0503030403020204" pitchFamily="34" charset="0"/>
              <a:ea typeface="Roboto Bold" panose="020B0604020202020204" charset="0"/>
            </a:rPr>
            <a:t>NZ blackcurrant product standardised to anthocyanins</a:t>
          </a:r>
        </a:p>
      </dsp:txBody>
      <dsp:txXfrm>
        <a:off x="2773201" y="2086608"/>
        <a:ext cx="1845125" cy="508320"/>
      </dsp:txXfrm>
    </dsp:sp>
    <dsp:sp modelId="{44CD5C70-2D6F-4A85-9C7E-569591A7D016}">
      <dsp:nvSpPr>
        <dsp:cNvPr id="0" name=""/>
        <dsp:cNvSpPr/>
      </dsp:nvSpPr>
      <dsp:spPr>
        <a:xfrm>
          <a:off x="5044681" y="0"/>
          <a:ext cx="2345943" cy="2748398"/>
        </a:xfrm>
        <a:prstGeom prst="roundRect">
          <a:avLst>
            <a:gd name="adj" fmla="val 10000"/>
          </a:avLst>
        </a:prstGeom>
        <a:solidFill>
          <a:schemeClr val="bg1"/>
        </a:solidFill>
        <a:ln>
          <a:noFill/>
        </a:ln>
        <a:effectLst>
          <a:innerShdw blurRad="63500" dist="50800" dir="13500000">
            <a:prstClr val="black">
              <a:alpha val="50000"/>
            </a:prstClr>
          </a:inn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NZ" sz="1200" b="1" kern="1200">
              <a:solidFill>
                <a:srgbClr val="3D0045"/>
              </a:solidFill>
              <a:latin typeface="Myriad Pro" panose="020B0503030403020204" pitchFamily="34" charset="0"/>
              <a:ea typeface="Roboto Bold" panose="020B0604020202020204" charset="0"/>
            </a:rPr>
            <a:t>Fast-acting MAO inhibition</a:t>
          </a:r>
          <a:br>
            <a:rPr lang="en-NZ" sz="1200" b="1" kern="1200">
              <a:solidFill>
                <a:srgbClr val="3D0045"/>
              </a:solidFill>
              <a:latin typeface="Myriad Pro" panose="020B0503030403020204" pitchFamily="34" charset="0"/>
              <a:ea typeface="Roboto Bold" panose="020B0604020202020204" charset="0"/>
            </a:rPr>
          </a:br>
          <a:r>
            <a:rPr lang="en-NZ" sz="1200" b="1" kern="1200">
              <a:solidFill>
                <a:srgbClr val="3D0045"/>
              </a:solidFill>
              <a:latin typeface="Myriad Pro" panose="020B0503030403020204" pitchFamily="34" charset="0"/>
              <a:ea typeface="Roboto Bold" panose="020B0604020202020204" charset="0"/>
            </a:rPr>
            <a:t>Increased dopamine in blood</a:t>
          </a:r>
          <a:r>
            <a:rPr lang="en-NZ" sz="1200" b="1" kern="1200" baseline="30000">
              <a:solidFill>
                <a:srgbClr val="3D0045"/>
              </a:solidFill>
              <a:latin typeface="Myriad Pro" panose="020B0503030403020204" pitchFamily="34" charset="0"/>
              <a:ea typeface="Roboto Bold" panose="020B0604020202020204" charset="0"/>
            </a:rPr>
            <a:t>3</a:t>
          </a:r>
          <a:r>
            <a:rPr lang="en-NZ" sz="1200" b="1" kern="1200">
              <a:solidFill>
                <a:srgbClr val="3D0045"/>
              </a:solidFill>
              <a:latin typeface="Myriad Pro" panose="020B0503030403020204" pitchFamily="34" charset="0"/>
              <a:ea typeface="Roboto Bold" panose="020B0604020202020204" charset="0"/>
            </a:rPr>
            <a:t> </a:t>
          </a:r>
          <a:endParaRPr lang="en-NZ" sz="1200" b="1" kern="1200">
            <a:solidFill>
              <a:srgbClr val="3D0045"/>
            </a:solidFill>
            <a:latin typeface="Myriad Pro" panose="020B0503030403020204" pitchFamily="34" charset="0"/>
          </a:endParaRPr>
        </a:p>
      </dsp:txBody>
      <dsp:txXfrm>
        <a:off x="5044681" y="0"/>
        <a:ext cx="2345943" cy="824519"/>
      </dsp:txXfrm>
    </dsp:sp>
    <dsp:sp modelId="{162A67F5-5166-47EE-BCD3-A8F3836D9996}">
      <dsp:nvSpPr>
        <dsp:cNvPr id="0" name=""/>
        <dsp:cNvSpPr/>
      </dsp:nvSpPr>
      <dsp:spPr>
        <a:xfrm>
          <a:off x="5279276" y="824754"/>
          <a:ext cx="1876755" cy="539950"/>
        </a:xfrm>
        <a:prstGeom prst="roundRect">
          <a:avLst>
            <a:gd name="adj" fmla="val 10000"/>
          </a:avLst>
        </a:prstGeom>
        <a:gradFill rotWithShape="0">
          <a:gsLst>
            <a:gs pos="0">
              <a:schemeClr val="accent5">
                <a:shade val="50000"/>
                <a:hueOff val="139153"/>
                <a:satOff val="-24245"/>
                <a:lumOff val="32157"/>
                <a:alphaOff val="0"/>
                <a:satMod val="103000"/>
                <a:lumMod val="102000"/>
                <a:tint val="94000"/>
              </a:schemeClr>
            </a:gs>
            <a:gs pos="50000">
              <a:schemeClr val="accent5">
                <a:shade val="50000"/>
                <a:hueOff val="139153"/>
                <a:satOff val="-24245"/>
                <a:lumOff val="32157"/>
                <a:alphaOff val="0"/>
                <a:satMod val="110000"/>
                <a:lumMod val="100000"/>
                <a:shade val="100000"/>
              </a:schemeClr>
            </a:gs>
            <a:gs pos="100000">
              <a:schemeClr val="accent5">
                <a:shade val="50000"/>
                <a:hueOff val="139153"/>
                <a:satOff val="-24245"/>
                <a:lumOff val="32157"/>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100000"/>
            </a:lnSpc>
            <a:spcBef>
              <a:spcPct val="0"/>
            </a:spcBef>
            <a:spcAft>
              <a:spcPct val="35000"/>
            </a:spcAft>
            <a:buFont typeface="Arial" panose="020B0604020202020204" pitchFamily="34" charset="0"/>
            <a:buNone/>
          </a:pPr>
          <a:r>
            <a:rPr lang="en-NZ" sz="1100" kern="1200">
              <a:latin typeface="Myriad Pro" panose="020B0503030403020204" pitchFamily="34" charset="0"/>
              <a:ea typeface="Roboto Bold" panose="020B0604020202020204" charset="0"/>
            </a:rPr>
            <a:t>double-blind, placebo-controlled, crossover</a:t>
          </a:r>
          <a:endParaRPr lang="en-NZ" sz="1100" kern="1200">
            <a:latin typeface="Myriad Pro" panose="020B0503030403020204" pitchFamily="34" charset="0"/>
          </a:endParaRPr>
        </a:p>
      </dsp:txBody>
      <dsp:txXfrm>
        <a:off x="5295091" y="840569"/>
        <a:ext cx="1845125" cy="508320"/>
      </dsp:txXfrm>
    </dsp:sp>
    <dsp:sp modelId="{EC1F5F04-6873-48FD-A29B-17AE6187CD4A}">
      <dsp:nvSpPr>
        <dsp:cNvPr id="0" name=""/>
        <dsp:cNvSpPr/>
      </dsp:nvSpPr>
      <dsp:spPr>
        <a:xfrm>
          <a:off x="5279276" y="1447773"/>
          <a:ext cx="1876755" cy="539950"/>
        </a:xfrm>
        <a:prstGeom prst="roundRect">
          <a:avLst>
            <a:gd name="adj" fmla="val 10000"/>
          </a:avLst>
        </a:prstGeom>
        <a:gradFill rotWithShape="0">
          <a:gsLst>
            <a:gs pos="0">
              <a:schemeClr val="accent5">
                <a:shade val="50000"/>
                <a:hueOff val="92769"/>
                <a:satOff val="-16163"/>
                <a:lumOff val="21438"/>
                <a:alphaOff val="0"/>
                <a:satMod val="103000"/>
                <a:lumMod val="102000"/>
                <a:tint val="94000"/>
              </a:schemeClr>
            </a:gs>
            <a:gs pos="50000">
              <a:schemeClr val="accent5">
                <a:shade val="50000"/>
                <a:hueOff val="92769"/>
                <a:satOff val="-16163"/>
                <a:lumOff val="21438"/>
                <a:alphaOff val="0"/>
                <a:satMod val="110000"/>
                <a:lumMod val="100000"/>
                <a:shade val="100000"/>
              </a:schemeClr>
            </a:gs>
            <a:gs pos="100000">
              <a:schemeClr val="accent5">
                <a:shade val="50000"/>
                <a:hueOff val="92769"/>
                <a:satOff val="-16163"/>
                <a:lumOff val="21438"/>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100000"/>
            </a:lnSpc>
            <a:spcBef>
              <a:spcPct val="0"/>
            </a:spcBef>
            <a:spcAft>
              <a:spcPct val="35000"/>
            </a:spcAft>
            <a:buNone/>
          </a:pPr>
          <a:r>
            <a:rPr lang="en-NZ" sz="1100" kern="1200">
              <a:latin typeface="Myriad Pro" panose="020B0503030403020204" pitchFamily="34" charset="0"/>
              <a:ea typeface="Roboto Bold" panose="020B0604020202020204" charset="0"/>
            </a:rPr>
            <a:t>8 healthy young adults</a:t>
          </a:r>
          <a:br>
            <a:rPr lang="en-NZ" sz="1100" kern="1200">
              <a:latin typeface="Myriad Pro" panose="020B0503030403020204" pitchFamily="34" charset="0"/>
              <a:ea typeface="Roboto Bold" panose="020B0604020202020204" charset="0"/>
            </a:rPr>
          </a:br>
          <a:r>
            <a:rPr lang="en-NZ" sz="1100" kern="1200">
              <a:latin typeface="Myriad Pro" panose="020B0503030403020204" pitchFamily="34" charset="0"/>
              <a:ea typeface="Roboto Bold" panose="020B0604020202020204" charset="0"/>
            </a:rPr>
            <a:t>(23y)</a:t>
          </a:r>
        </a:p>
      </dsp:txBody>
      <dsp:txXfrm>
        <a:off x="5295091" y="1463588"/>
        <a:ext cx="1845125" cy="508320"/>
      </dsp:txXfrm>
    </dsp:sp>
    <dsp:sp modelId="{D63340D9-3928-4640-B0CE-734F366CA734}">
      <dsp:nvSpPr>
        <dsp:cNvPr id="0" name=""/>
        <dsp:cNvSpPr/>
      </dsp:nvSpPr>
      <dsp:spPr>
        <a:xfrm>
          <a:off x="5279276" y="2070793"/>
          <a:ext cx="1876755" cy="539950"/>
        </a:xfrm>
        <a:prstGeom prst="roundRect">
          <a:avLst>
            <a:gd name="adj" fmla="val 10000"/>
          </a:avLst>
        </a:prstGeom>
        <a:gradFill rotWithShape="0">
          <a:gsLst>
            <a:gs pos="0">
              <a:schemeClr val="accent5">
                <a:shade val="50000"/>
                <a:hueOff val="46384"/>
                <a:satOff val="-8082"/>
                <a:lumOff val="10719"/>
                <a:alphaOff val="0"/>
                <a:satMod val="103000"/>
                <a:lumMod val="102000"/>
                <a:tint val="94000"/>
              </a:schemeClr>
            </a:gs>
            <a:gs pos="50000">
              <a:schemeClr val="accent5">
                <a:shade val="50000"/>
                <a:hueOff val="46384"/>
                <a:satOff val="-8082"/>
                <a:lumOff val="10719"/>
                <a:alphaOff val="0"/>
                <a:satMod val="110000"/>
                <a:lumMod val="100000"/>
                <a:shade val="100000"/>
              </a:schemeClr>
            </a:gs>
            <a:gs pos="100000">
              <a:schemeClr val="accent5">
                <a:shade val="50000"/>
                <a:hueOff val="46384"/>
                <a:satOff val="-8082"/>
                <a:lumOff val="10719"/>
                <a:alphaOff val="0"/>
                <a:lumMod val="99000"/>
                <a:satMod val="120000"/>
                <a:shade val="78000"/>
              </a:schemeClr>
            </a:gs>
          </a:gsLst>
          <a:lin ang="5400000" scaled="0"/>
        </a:gradFill>
        <a:ln>
          <a:noFill/>
        </a:ln>
        <a:effectLst>
          <a:innerShdw blurRad="63500" dist="50800" dir="13500000">
            <a:prstClr val="black">
              <a:alpha val="50000"/>
            </a:prstClr>
          </a:innerShdw>
        </a:effectLst>
      </dsp:spPr>
      <dsp:style>
        <a:lnRef idx="0">
          <a:scrgbClr r="0" g="0" b="0"/>
        </a:lnRef>
        <a:fillRef idx="3">
          <a:scrgbClr r="0" g="0" b="0"/>
        </a:fillRef>
        <a:effectRef idx="3">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100000"/>
            </a:lnSpc>
            <a:spcBef>
              <a:spcPct val="0"/>
            </a:spcBef>
            <a:spcAft>
              <a:spcPct val="35000"/>
            </a:spcAft>
            <a:buNone/>
          </a:pPr>
          <a:r>
            <a:rPr lang="en-NZ" sz="1100" kern="1200">
              <a:latin typeface="Myriad Pro" panose="020B0503030403020204" pitchFamily="34" charset="0"/>
              <a:ea typeface="Roboto Bold" panose="020B0604020202020204" charset="0"/>
            </a:rPr>
            <a:t>NZ blackcurrant product standardised to anthocyanins </a:t>
          </a:r>
        </a:p>
      </dsp:txBody>
      <dsp:txXfrm>
        <a:off x="5295091" y="2086608"/>
        <a:ext cx="1845125" cy="50832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326EAA-A244-44E3-8B62-2A5B8FCECA93}" type="datetimeFigureOut">
              <a:rPr lang="en-US" smtClean="0"/>
              <a:t>4/9/2026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B9C0FA-6740-45C3-A665-6737CFB97E06}" type="slidenum">
              <a:rPr lang="en-US" smtClean="0"/>
              <a:t>‹#›</a:t>
            </a:fld>
            <a:endParaRPr lang="en-US"/>
          </a:p>
        </p:txBody>
      </p:sp>
    </p:spTree>
    <p:extLst>
      <p:ext uri="{BB962C8B-B14F-4D97-AF65-F5344CB8AC3E}">
        <p14:creationId xmlns:p14="http://schemas.microsoft.com/office/powerpoint/2010/main" val="2239737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i.org/10.1002/mnfr.202300502" TargetMode="External"/><Relationship Id="rId2" Type="http://schemas.openxmlformats.org/officeDocument/2006/relationships/slide" Target="../slides/slide12.xml"/><Relationship Id="rId1" Type="http://schemas.openxmlformats.org/officeDocument/2006/relationships/notesMaster" Target="../notesMasters/notesMaster1.xml"/><Relationship Id="rId5" Type="http://schemas.openxmlformats.org/officeDocument/2006/relationships/hyperlink" Target="https://doi.org/10.3390/molecules29071625" TargetMode="External"/><Relationship Id="rId4" Type="http://schemas.openxmlformats.org/officeDocument/2006/relationships/hyperlink" Target="https://doi.org/10.1007/s42250-024-00985-4"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b="1"/>
              <a:t>What is </a:t>
            </a:r>
            <a:r>
              <a:rPr lang="en-NZ" b="1" err="1"/>
              <a:t>Braincurrant</a:t>
            </a:r>
            <a:r>
              <a:rPr lang="en-NZ" b="1"/>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NZ" err="1"/>
              <a:t>Braincurrant</a:t>
            </a:r>
            <a:r>
              <a:rPr lang="en-NZ"/>
              <a:t> is a premium, whole-fruit New Zealand blackcurrant powder developed by Anagenix to support cognitive performance and long-term brain health. </a:t>
            </a:r>
          </a:p>
          <a:p>
            <a:endParaRPr lang="en-NZ"/>
          </a:p>
        </p:txBody>
      </p:sp>
      <p:sp>
        <p:nvSpPr>
          <p:cNvPr id="4" name="Slide Number Placeholder 3"/>
          <p:cNvSpPr>
            <a:spLocks noGrp="1"/>
          </p:cNvSpPr>
          <p:nvPr>
            <p:ph type="sldNum" sz="quarter" idx="5"/>
          </p:nvPr>
        </p:nvSpPr>
        <p:spPr/>
        <p:txBody>
          <a:bodyPr/>
          <a:lstStyle/>
          <a:p>
            <a:fld id="{8AB9C0FA-6740-45C3-A665-6737CFB97E06}" type="slidenum">
              <a:rPr lang="en-US" smtClean="0"/>
              <a:t>1</a:t>
            </a:fld>
            <a:endParaRPr lang="en-US"/>
          </a:p>
        </p:txBody>
      </p:sp>
    </p:spTree>
    <p:extLst>
      <p:ext uri="{BB962C8B-B14F-4D97-AF65-F5344CB8AC3E}">
        <p14:creationId xmlns:p14="http://schemas.microsoft.com/office/powerpoint/2010/main" val="16067944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107C0-A3A2-AFB0-C4F3-504426BF7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25F054-75F8-9BF6-75B8-0463F1BDC0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1E93BC-BFE0-9DFE-C8E1-1C3EB4A2813D}"/>
              </a:ext>
            </a:extLst>
          </p:cNvPr>
          <p:cNvSpPr>
            <a:spLocks noGrp="1"/>
          </p:cNvSpPr>
          <p:nvPr>
            <p:ph type="body" idx="1"/>
          </p:nvPr>
        </p:nvSpPr>
        <p:spPr/>
        <p:txBody>
          <a:bodyPr/>
          <a:lstStyle/>
          <a:p>
            <a:pPr marL="0" indent="0">
              <a:buNone/>
            </a:pPr>
            <a:r>
              <a:rPr lang="en-US" sz="1100" b="0">
                <a:solidFill>
                  <a:schemeClr val="bg1"/>
                </a:solidFill>
                <a:latin typeface="+mj-lt"/>
              </a:rPr>
              <a:t>1. L. </a:t>
            </a:r>
            <a:r>
              <a:rPr lang="en-US" sz="1100" b="0" err="1">
                <a:solidFill>
                  <a:schemeClr val="bg1"/>
                </a:solidFill>
                <a:latin typeface="+mj-lt"/>
              </a:rPr>
              <a:t>R.Ellis</a:t>
            </a:r>
            <a:r>
              <a:rPr lang="en-US" sz="1100" b="0">
                <a:solidFill>
                  <a:schemeClr val="bg1"/>
                </a:solidFill>
                <a:latin typeface="+mj-lt"/>
              </a:rPr>
              <a:t>, </a:t>
            </a:r>
            <a:r>
              <a:rPr lang="en-US" sz="1100" b="0" err="1">
                <a:solidFill>
                  <a:schemeClr val="bg1"/>
                </a:solidFill>
                <a:latin typeface="+mj-lt"/>
              </a:rPr>
              <a:t>C.Boesch</a:t>
            </a:r>
            <a:r>
              <a:rPr lang="en-US" sz="1100" b="0">
                <a:solidFill>
                  <a:schemeClr val="bg1"/>
                </a:solidFill>
                <a:latin typeface="+mj-lt"/>
              </a:rPr>
              <a:t>, </a:t>
            </a:r>
            <a:r>
              <a:rPr lang="en-US" sz="1100" b="0" err="1">
                <a:solidFill>
                  <a:schemeClr val="bg1"/>
                </a:solidFill>
                <a:latin typeface="+mj-lt"/>
              </a:rPr>
              <a:t>L.Dye</a:t>
            </a:r>
            <a:r>
              <a:rPr lang="en-US" sz="1100" b="0">
                <a:solidFill>
                  <a:schemeClr val="bg1"/>
                </a:solidFill>
                <a:latin typeface="+mj-lt"/>
              </a:rPr>
              <a:t>, Effects of Anthocyanins on Cognition and Vascular Function: A Systematic Review. Mol. </a:t>
            </a:r>
            <a:r>
              <a:rPr lang="en-US" sz="1100" b="0" err="1">
                <a:solidFill>
                  <a:schemeClr val="bg1"/>
                </a:solidFill>
                <a:latin typeface="+mj-lt"/>
              </a:rPr>
              <a:t>Nutr</a:t>
            </a:r>
            <a:r>
              <a:rPr lang="en-US" sz="1100" b="0">
                <a:solidFill>
                  <a:schemeClr val="bg1"/>
                </a:solidFill>
                <a:latin typeface="+mj-lt"/>
              </a:rPr>
              <a:t>. Food Res.2024, 68, 2300502. </a:t>
            </a:r>
            <a:r>
              <a:rPr lang="en-US" sz="1100" b="0">
                <a:solidFill>
                  <a:schemeClr val="bg1"/>
                </a:solidFill>
                <a:latin typeface="+mj-lt"/>
                <a:hlinkClick r:id="rId3">
                  <a:extLst>
                    <a:ext uri="{A12FA001-AC4F-418D-AE19-62706E023703}">
                      <ahyp:hlinkClr xmlns:ahyp="http://schemas.microsoft.com/office/drawing/2018/hyperlinkcolor" val="tx"/>
                    </a:ext>
                  </a:extLst>
                </a:hlinkClick>
              </a:rPr>
              <a:t>https://doi.org/10.1002/mnfr.202300502</a:t>
            </a:r>
            <a:br>
              <a:rPr lang="en-US" sz="1100" b="0">
                <a:solidFill>
                  <a:schemeClr val="bg1"/>
                </a:solidFill>
                <a:latin typeface="+mj-lt"/>
              </a:rPr>
            </a:br>
            <a:r>
              <a:rPr lang="en-US" sz="1100" b="0">
                <a:solidFill>
                  <a:schemeClr val="bg1"/>
                </a:solidFill>
                <a:latin typeface="+mj-lt"/>
              </a:rPr>
              <a:t>2. </a:t>
            </a:r>
            <a:r>
              <a:rPr lang="en-NZ" sz="1100" b="0" i="0" kern="1200">
                <a:solidFill>
                  <a:schemeClr val="tx1"/>
                </a:solidFill>
                <a:effectLst/>
                <a:latin typeface="+mj-lt"/>
                <a:ea typeface="+mn-ea"/>
                <a:cs typeface="+mn-cs"/>
              </a:rPr>
              <a:t>Watson, A. W., </a:t>
            </a:r>
            <a:r>
              <a:rPr lang="en-NZ" sz="1100" b="0" i="0" kern="1200" err="1">
                <a:solidFill>
                  <a:schemeClr val="tx1"/>
                </a:solidFill>
                <a:effectLst/>
                <a:latin typeface="+mj-lt"/>
                <a:ea typeface="+mn-ea"/>
                <a:cs typeface="+mn-cs"/>
              </a:rPr>
              <a:t>Scheepens</a:t>
            </a:r>
            <a:r>
              <a:rPr lang="en-NZ" sz="1100" b="0" i="0" kern="1200">
                <a:solidFill>
                  <a:schemeClr val="tx1"/>
                </a:solidFill>
                <a:effectLst/>
                <a:latin typeface="+mj-lt"/>
                <a:ea typeface="+mn-ea"/>
                <a:cs typeface="+mn-cs"/>
              </a:rPr>
              <a:t>, A., Kennedy, D. O., &amp; Haskell-Ramsay, C. F. (2026). Effects of blackcurrant juice on pre-frontal cortical </a:t>
            </a:r>
            <a:r>
              <a:rPr lang="en-NZ" sz="1100" b="0" i="0" kern="1200" err="1">
                <a:solidFill>
                  <a:schemeClr val="tx1"/>
                </a:solidFill>
                <a:effectLst/>
                <a:latin typeface="+mj-lt"/>
                <a:ea typeface="+mn-ea"/>
                <a:cs typeface="+mn-cs"/>
              </a:rPr>
              <a:t>haemodynamics</a:t>
            </a:r>
            <a:r>
              <a:rPr lang="en-NZ" sz="1100" b="0" i="0" kern="1200">
                <a:solidFill>
                  <a:schemeClr val="tx1"/>
                </a:solidFill>
                <a:effectLst/>
                <a:latin typeface="+mj-lt"/>
                <a:ea typeface="+mn-ea"/>
                <a:cs typeface="+mn-cs"/>
              </a:rPr>
              <a:t> and cognition in healthy young adults. </a:t>
            </a:r>
            <a:r>
              <a:rPr lang="en-NZ" sz="1100" b="0" i="1" kern="1200">
                <a:solidFill>
                  <a:schemeClr val="tx1"/>
                </a:solidFill>
                <a:effectLst/>
                <a:latin typeface="+mj-lt"/>
                <a:ea typeface="+mn-ea"/>
                <a:cs typeface="+mn-cs"/>
              </a:rPr>
              <a:t>Nutritional neuroscience</a:t>
            </a:r>
            <a:r>
              <a:rPr lang="en-NZ" sz="1100" b="0" i="0" kern="1200">
                <a:solidFill>
                  <a:schemeClr val="tx1"/>
                </a:solidFill>
                <a:effectLst/>
                <a:latin typeface="+mj-lt"/>
                <a:ea typeface="+mn-ea"/>
                <a:cs typeface="+mn-cs"/>
              </a:rPr>
              <a:t>, </a:t>
            </a:r>
            <a:r>
              <a:rPr lang="en-NZ" sz="1100" b="0" i="1" kern="1200">
                <a:solidFill>
                  <a:schemeClr val="tx1"/>
                </a:solidFill>
                <a:effectLst/>
                <a:latin typeface="+mj-lt"/>
                <a:ea typeface="+mn-ea"/>
                <a:cs typeface="+mn-cs"/>
              </a:rPr>
              <a:t>29</a:t>
            </a:r>
            <a:r>
              <a:rPr lang="en-NZ" sz="1100" b="0" i="0" kern="1200">
                <a:solidFill>
                  <a:schemeClr val="tx1"/>
                </a:solidFill>
                <a:effectLst/>
                <a:latin typeface="+mj-lt"/>
                <a:ea typeface="+mn-ea"/>
                <a:cs typeface="+mn-cs"/>
              </a:rPr>
              <a:t>(1), 14–28. https://doi.org/10.1080/1028415X.2025.2538062</a:t>
            </a:r>
            <a:br>
              <a:rPr lang="en-NZ" sz="1100" b="0" i="0" kern="1200">
                <a:solidFill>
                  <a:schemeClr val="tx1"/>
                </a:solidFill>
                <a:effectLst/>
                <a:latin typeface="+mj-lt"/>
                <a:ea typeface="+mn-ea"/>
                <a:cs typeface="+mn-cs"/>
              </a:rPr>
            </a:br>
            <a:r>
              <a:rPr lang="en-US" sz="1100" b="0">
                <a:solidFill>
                  <a:schemeClr val="bg1"/>
                </a:solidFill>
                <a:latin typeface="+mj-lt"/>
              </a:rPr>
              <a:t>3.</a:t>
            </a:r>
            <a:r>
              <a:rPr lang="en-NZ" sz="1100" b="0">
                <a:latin typeface="+mj-lt"/>
              </a:rPr>
              <a:t> Bejaoui, A., M'rabet, Y., &amp; </a:t>
            </a:r>
            <a:r>
              <a:rPr lang="en-NZ" sz="1100" b="0" err="1">
                <a:latin typeface="+mj-lt"/>
              </a:rPr>
              <a:t>Boulila</a:t>
            </a:r>
            <a:r>
              <a:rPr lang="en-NZ" sz="1100" b="0">
                <a:latin typeface="+mj-lt"/>
              </a:rPr>
              <a:t>, A. (2024). Caffeoylquinic acid derivatives: Chemical diversity and effect on the oxidative stress-related pathologies. </a:t>
            </a:r>
            <a:r>
              <a:rPr lang="en-NZ" sz="1100" b="0" i="1">
                <a:latin typeface="+mj-lt"/>
              </a:rPr>
              <a:t>Chemistry Africa</a:t>
            </a:r>
            <a:r>
              <a:rPr lang="en-NZ" sz="1100" b="0">
                <a:latin typeface="+mj-lt"/>
              </a:rPr>
              <a:t>, </a:t>
            </a:r>
            <a:r>
              <a:rPr lang="en-NZ" sz="1100" b="0" i="1">
                <a:latin typeface="+mj-lt"/>
              </a:rPr>
              <a:t>7</a:t>
            </a:r>
            <a:r>
              <a:rPr lang="en-NZ" sz="1100" b="0">
                <a:latin typeface="+mj-lt"/>
              </a:rPr>
              <a:t>, 4105–4126. </a:t>
            </a:r>
            <a:r>
              <a:rPr lang="en-NZ" sz="1100" b="0">
                <a:latin typeface="+mj-lt"/>
                <a:hlinkClick r:id="rId4"/>
              </a:rPr>
              <a:t>https://doi.org/10.1007/s42250-024-00985-4</a:t>
            </a:r>
            <a:br>
              <a:rPr lang="en-US" sz="1100" b="0">
                <a:solidFill>
                  <a:schemeClr val="bg1"/>
                </a:solidFill>
                <a:latin typeface="+mj-lt"/>
              </a:rPr>
            </a:br>
            <a:r>
              <a:rPr lang="en-US" sz="1100" b="0">
                <a:solidFill>
                  <a:schemeClr val="bg1"/>
                </a:solidFill>
                <a:latin typeface="+mj-lt"/>
              </a:rPr>
              <a:t>4. </a:t>
            </a:r>
            <a:r>
              <a:rPr lang="en-NZ" sz="1100" b="0">
                <a:solidFill>
                  <a:schemeClr val="bg1"/>
                </a:solidFill>
                <a:latin typeface="+mj-lt"/>
              </a:rPr>
              <a:t>Dhiman P, Malik N, </a:t>
            </a:r>
            <a:r>
              <a:rPr lang="en-NZ" sz="1100" b="0" err="1">
                <a:solidFill>
                  <a:schemeClr val="bg1"/>
                </a:solidFill>
                <a:latin typeface="+mj-lt"/>
              </a:rPr>
              <a:t>Khatkar</a:t>
            </a:r>
            <a:r>
              <a:rPr lang="en-NZ" sz="1100" b="0">
                <a:solidFill>
                  <a:schemeClr val="bg1"/>
                </a:solidFill>
                <a:latin typeface="+mj-lt"/>
              </a:rPr>
              <a:t> A. Hybrid caffeic acid derivatives as monoamine oxidases inhibitors: synthesis, radical scavenging activity, molecular docking studies and in silico ADMET analysis. Chem Cent J. 2018 Nov 9;12(1):112. </a:t>
            </a:r>
            <a:r>
              <a:rPr lang="en-NZ" sz="1100" b="0" err="1">
                <a:solidFill>
                  <a:schemeClr val="bg1"/>
                </a:solidFill>
                <a:latin typeface="+mj-lt"/>
              </a:rPr>
              <a:t>doi</a:t>
            </a:r>
            <a:r>
              <a:rPr lang="en-NZ" sz="1100" b="0">
                <a:solidFill>
                  <a:schemeClr val="bg1"/>
                </a:solidFill>
                <a:latin typeface="+mj-lt"/>
              </a:rPr>
              <a:t>: 10.1186/s13065-018-0481-7. </a:t>
            </a:r>
          </a:p>
          <a:p>
            <a:r>
              <a:rPr lang="en-NZ" sz="1100" b="0">
                <a:solidFill>
                  <a:schemeClr val="bg1"/>
                </a:solidFill>
                <a:latin typeface="+mj-lt"/>
              </a:rPr>
              <a:t>5. </a:t>
            </a:r>
            <a:r>
              <a:rPr lang="en-NZ" sz="1100" b="0">
                <a:latin typeface="+mj-lt"/>
              </a:rPr>
              <a:t>Yu, J et al., (2024). Plant-derived caffeic acid and its derivatives: An overview of their NMR data and biosynthetic pathways. </a:t>
            </a:r>
            <a:r>
              <a:rPr lang="en-NZ" sz="1100" b="0" i="1">
                <a:latin typeface="+mj-lt"/>
              </a:rPr>
              <a:t>Molecules</a:t>
            </a:r>
            <a:r>
              <a:rPr lang="en-NZ" sz="1100" b="0">
                <a:latin typeface="+mj-lt"/>
              </a:rPr>
              <a:t>, </a:t>
            </a:r>
            <a:r>
              <a:rPr lang="en-NZ" sz="1100" b="0" i="1">
                <a:latin typeface="+mj-lt"/>
              </a:rPr>
              <a:t>29</a:t>
            </a:r>
            <a:r>
              <a:rPr lang="en-NZ" sz="1100" b="0">
                <a:latin typeface="+mj-lt"/>
              </a:rPr>
              <a:t>(7), 1625. </a:t>
            </a:r>
            <a:r>
              <a:rPr lang="en-NZ" sz="1100" b="0">
                <a:latin typeface="+mj-lt"/>
                <a:hlinkClick r:id="rId5"/>
              </a:rPr>
              <a:t>https://doi.org/10.3390/molecules29071625</a:t>
            </a:r>
            <a:r>
              <a:rPr lang="en-NZ" sz="1100" b="0">
                <a:latin typeface="+mj-lt"/>
              </a:rPr>
              <a:t> </a:t>
            </a:r>
          </a:p>
          <a:p>
            <a:r>
              <a:rPr lang="en-NZ" sz="1100" b="0">
                <a:latin typeface="+mj-lt"/>
              </a:rPr>
              <a:t>6. </a:t>
            </a:r>
            <a:r>
              <a:rPr lang="en-US" sz="1100" b="0" i="0" kern="1200">
                <a:solidFill>
                  <a:schemeClr val="tx1"/>
                </a:solidFill>
                <a:effectLst/>
                <a:latin typeface="+mj-lt"/>
                <a:ea typeface="+mn-ea"/>
                <a:cs typeface="+mn-cs"/>
              </a:rPr>
              <a:t>Bell L, Lamport DJ, Butler LT, Williams CM. A Review of the Cognitive Effects Observed in Humans Following Acute Supplementation with Flavonoids, and Their Associated Mechanisms of Action. Nutrients. 2015 Dec 9;7(12):10290-306. </a:t>
            </a:r>
            <a:r>
              <a:rPr lang="en-US" sz="1100" b="0" i="0" kern="1200" err="1">
                <a:solidFill>
                  <a:schemeClr val="tx1"/>
                </a:solidFill>
                <a:effectLst/>
                <a:latin typeface="+mj-lt"/>
                <a:ea typeface="+mn-ea"/>
                <a:cs typeface="+mn-cs"/>
              </a:rPr>
              <a:t>doi</a:t>
            </a:r>
            <a:r>
              <a:rPr lang="en-US" sz="1100" b="0" i="0" kern="1200">
                <a:solidFill>
                  <a:schemeClr val="tx1"/>
                </a:solidFill>
                <a:effectLst/>
                <a:latin typeface="+mj-lt"/>
                <a:ea typeface="+mn-ea"/>
                <a:cs typeface="+mn-cs"/>
              </a:rPr>
              <a:t>: 10.3390/nu7125538. PMID: 26690214; PMCID: PMC4690090.</a:t>
            </a:r>
            <a:endParaRPr lang="en-PH" sz="1100" b="0">
              <a:latin typeface="+mj-lt"/>
            </a:endParaRPr>
          </a:p>
        </p:txBody>
      </p:sp>
      <p:sp>
        <p:nvSpPr>
          <p:cNvPr id="4" name="Slide Number Placeholder 3">
            <a:extLst>
              <a:ext uri="{FF2B5EF4-FFF2-40B4-BE49-F238E27FC236}">
                <a16:creationId xmlns:a16="http://schemas.microsoft.com/office/drawing/2014/main" id="{A1CF2873-DA23-5FF0-70C1-733A30C840B1}"/>
              </a:ext>
            </a:extLst>
          </p:cNvPr>
          <p:cNvSpPr>
            <a:spLocks noGrp="1"/>
          </p:cNvSpPr>
          <p:nvPr>
            <p:ph type="sldNum" sz="quarter" idx="5"/>
          </p:nvPr>
        </p:nvSpPr>
        <p:spPr/>
        <p:txBody>
          <a:bodyPr/>
          <a:lstStyle/>
          <a:p>
            <a:fld id="{8AB9C0FA-6740-45C3-A665-6737CFB97E06}" type="slidenum">
              <a:rPr lang="en-US" smtClean="0"/>
              <a:t>12</a:t>
            </a:fld>
            <a:endParaRPr lang="en-US"/>
          </a:p>
        </p:txBody>
      </p:sp>
    </p:spTree>
    <p:extLst>
      <p:ext uri="{BB962C8B-B14F-4D97-AF65-F5344CB8AC3E}">
        <p14:creationId xmlns:p14="http://schemas.microsoft.com/office/powerpoint/2010/main" val="451923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308722-0A72-49A8-D5B3-904318E676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2C5C69-2233-35F4-15C0-A09FAA019F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D8112C-F958-5533-94BB-CA728151539D}"/>
              </a:ext>
            </a:extLst>
          </p:cNvPr>
          <p:cNvSpPr>
            <a:spLocks noGrp="1"/>
          </p:cNvSpPr>
          <p:nvPr>
            <p:ph type="body" idx="1"/>
          </p:nvPr>
        </p:nvSpPr>
        <p:spPr/>
        <p:txBody>
          <a:bodyPr/>
          <a:lstStyle/>
          <a:p>
            <a:pPr fontAlgn="t"/>
            <a:endParaRPr lang="en-NZ" sz="11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1DC96B-4015-5141-87B1-DC28C5C8287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B9C0FA-6740-45C3-A665-6737CFB97E06}"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37265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a:t>Why NZ Blackcurrants: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New Zealand blackcurrants are truly unique because of the environment they grow in. </a:t>
            </a:r>
            <a:r>
              <a:rPr lang="en-US" altLang="zh-CN" sz="1200" b="0" i="0" kern="1200" dirty="0">
                <a:solidFill>
                  <a:schemeClr val="tx1"/>
                </a:solidFill>
                <a:effectLst/>
                <a:latin typeface="+mn-lt"/>
                <a:ea typeface="+mn-ea"/>
                <a:cs typeface="+mn-cs"/>
              </a:rPr>
              <a:t>NZ </a:t>
            </a:r>
            <a:r>
              <a:rPr lang="en-US" sz="1200" b="0" i="0" kern="1200" dirty="0">
                <a:solidFill>
                  <a:schemeClr val="tx1"/>
                </a:solidFill>
                <a:effectLst/>
                <a:latin typeface="+mn-lt"/>
                <a:ea typeface="+mn-ea"/>
                <a:cs typeface="+mn-cs"/>
              </a:rPr>
              <a:t>has exceptionally strong UV sunlight and long daylight hours, and the blackcurrant plant adapt by producing much higher levels of </a:t>
            </a:r>
            <a:r>
              <a:rPr lang="en-US" sz="1200" b="1" i="0" kern="1200" dirty="0">
                <a:solidFill>
                  <a:schemeClr val="tx1"/>
                </a:solidFill>
                <a:effectLst/>
                <a:latin typeface="+mn-lt"/>
                <a:ea typeface="+mn-ea"/>
                <a:cs typeface="+mn-cs"/>
              </a:rPr>
              <a:t>anthocyanins </a:t>
            </a:r>
            <a:r>
              <a:rPr lang="en-US" sz="1200" b="0" i="0" kern="1200" dirty="0">
                <a:solidFill>
                  <a:schemeClr val="tx1"/>
                </a:solidFill>
                <a:effectLst/>
                <a:latin typeface="+mn-lt"/>
                <a:ea typeface="+mn-ea"/>
                <a:cs typeface="+mn-cs"/>
              </a:rPr>
              <a:t>– their natural protective pigments. </a:t>
            </a:r>
            <a:r>
              <a:rPr lang="en-NZ" dirty="0"/>
              <a:t>Those anthocyanins give NZ blackcurrants their deep, dark colour, signalling a higher concentration of bioactive compounds. </a:t>
            </a:r>
            <a:r>
              <a:rPr lang="en-US" sz="1200" b="0" i="0" kern="1200" dirty="0">
                <a:solidFill>
                  <a:schemeClr val="tx1"/>
                </a:solidFill>
                <a:effectLst/>
                <a:latin typeface="+mn-lt"/>
                <a:ea typeface="+mn-ea"/>
                <a:cs typeface="+mn-cs"/>
              </a:rPr>
              <a:t>This UV‑driven stress response is why NZ blackcurrants contain significantly more anthocyanins than berries grown in Europe or North America, in some cases up to 2 x higher.</a:t>
            </a:r>
            <a:r>
              <a:rPr lang="en-NZ" sz="1200" b="0" i="0" kern="1200" dirty="0">
                <a:solidFill>
                  <a:schemeClr val="tx1"/>
                </a:solidFill>
                <a:effectLst/>
                <a:latin typeface="+mn-lt"/>
                <a:ea typeface="+mn-ea"/>
                <a:cs typeface="+mn-cs"/>
              </a:rPr>
              <a:t> </a:t>
            </a:r>
            <a:r>
              <a:rPr lang="en-NZ" dirty="0"/>
              <a:t>It feature a </a:t>
            </a:r>
            <a:r>
              <a:rPr lang="en-NZ" b="1" dirty="0"/>
              <a:t>unique and highly bioavailable anthocyanin profile</a:t>
            </a:r>
            <a:r>
              <a:rPr lang="en-NZ" dirty="0"/>
              <a:t> not found elsewhere. </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8AB9C0FA-6740-45C3-A665-6737CFB97E06}" type="slidenum">
              <a:rPr lang="en-US" smtClean="0"/>
              <a:t>2</a:t>
            </a:fld>
            <a:endParaRPr lang="en-US"/>
          </a:p>
        </p:txBody>
      </p:sp>
    </p:spTree>
    <p:extLst>
      <p:ext uri="{BB962C8B-B14F-4D97-AF65-F5344CB8AC3E}">
        <p14:creationId xmlns:p14="http://schemas.microsoft.com/office/powerpoint/2010/main" val="1087247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F4C5F-B461-E1BD-F526-DD49FE68BF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03D457-5BE3-294D-DF13-E349B54906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CED4EA-D914-1E58-7A0E-4C65FDF2FE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New Zealand blackcurrants are among the most extensively researched berries in the world, with more than 30 clinical and scientific studies examining their effects on mood, memory, focus, and overall cognitive performance. These include multiple human trials demonstrating neurotransmitter activity, cognitive function, mood responses, and mental fatigue.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mn-lt"/>
              <a:ea typeface="+mn-ea"/>
              <a:cs typeface="+mn-cs"/>
            </a:endParaRPr>
          </a:p>
          <a:p>
            <a:pPr fontAlgn="t"/>
            <a:r>
              <a:rPr lang="en-US" sz="1200" b="0" i="0" kern="1200">
                <a:solidFill>
                  <a:schemeClr val="tx1"/>
                </a:solidFill>
                <a:effectLst/>
                <a:latin typeface="+mn-lt"/>
                <a:ea typeface="+mn-ea"/>
                <a:cs typeface="+mn-cs"/>
              </a:rPr>
              <a:t>Altogether, this growing body of evidence reinforces that the cognitive benefits of NZ blackcurrants are not theoretical — they are repeatedly demonstrated across a wide range of rigorously designed studies.</a:t>
            </a:r>
          </a:p>
        </p:txBody>
      </p:sp>
      <p:sp>
        <p:nvSpPr>
          <p:cNvPr id="4" name="Slide Number Placeholder 3">
            <a:extLst>
              <a:ext uri="{FF2B5EF4-FFF2-40B4-BE49-F238E27FC236}">
                <a16:creationId xmlns:a16="http://schemas.microsoft.com/office/drawing/2014/main" id="{E7D8B5A8-0764-7FB3-593A-54760350D49C}"/>
              </a:ext>
            </a:extLst>
          </p:cNvPr>
          <p:cNvSpPr>
            <a:spLocks noGrp="1"/>
          </p:cNvSpPr>
          <p:nvPr>
            <p:ph type="sldNum" sz="quarter" idx="5"/>
          </p:nvPr>
        </p:nvSpPr>
        <p:spPr/>
        <p:txBody>
          <a:bodyPr/>
          <a:lstStyle/>
          <a:p>
            <a:fld id="{8AB9C0FA-6740-45C3-A665-6737CFB97E06}" type="slidenum">
              <a:rPr lang="en-US" smtClean="0"/>
              <a:t>3</a:t>
            </a:fld>
            <a:endParaRPr lang="en-US"/>
          </a:p>
        </p:txBody>
      </p:sp>
    </p:spTree>
    <p:extLst>
      <p:ext uri="{BB962C8B-B14F-4D97-AF65-F5344CB8AC3E}">
        <p14:creationId xmlns:p14="http://schemas.microsoft.com/office/powerpoint/2010/main" val="3878356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AA385-B7DD-2B86-9404-1894FA6486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6555E9-DCBF-7566-8393-88B0A38B3E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B4ABEC-286C-8EDB-8F9B-D29A0F4D23F2}"/>
              </a:ext>
            </a:extLst>
          </p:cNvPr>
          <p:cNvSpPr>
            <a:spLocks noGrp="1"/>
          </p:cNvSpPr>
          <p:nvPr>
            <p:ph type="body" idx="1"/>
          </p:nvPr>
        </p:nvSpPr>
        <p:spPr/>
        <p:txBody>
          <a:bodyPr/>
          <a:lstStyle/>
          <a:p>
            <a:pPr fontAlgn="t"/>
            <a:r>
              <a:rPr lang="en-NZ" sz="1200" b="0" i="0" kern="1200" dirty="0" err="1">
                <a:solidFill>
                  <a:schemeClr val="tx1"/>
                </a:solidFill>
                <a:effectLst/>
                <a:latin typeface="+mn-lt"/>
                <a:ea typeface="+mn-ea"/>
                <a:cs typeface="+mn-cs"/>
              </a:rPr>
              <a:t>Braincurrant</a:t>
            </a:r>
            <a:r>
              <a:rPr lang="en-NZ" sz="1200" b="0" i="0" kern="1200" dirty="0">
                <a:solidFill>
                  <a:schemeClr val="tx1"/>
                </a:solidFill>
                <a:effectLst/>
                <a:latin typeface="+mn-lt"/>
                <a:ea typeface="+mn-ea"/>
                <a:cs typeface="+mn-cs"/>
              </a:rPr>
              <a:t>® contains a powerful combination of natural </a:t>
            </a:r>
            <a:r>
              <a:rPr lang="en-NZ" sz="1200" b="0" i="0" kern="1200" dirty="0" err="1">
                <a:solidFill>
                  <a:schemeClr val="tx1"/>
                </a:solidFill>
                <a:effectLst/>
                <a:latin typeface="+mn-lt"/>
                <a:ea typeface="+mn-ea"/>
                <a:cs typeface="+mn-cs"/>
              </a:rPr>
              <a:t>bioactives</a:t>
            </a:r>
            <a:r>
              <a:rPr lang="en-NZ" sz="1200" b="0" i="0" kern="1200" dirty="0">
                <a:solidFill>
                  <a:schemeClr val="tx1"/>
                </a:solidFill>
                <a:effectLst/>
                <a:latin typeface="+mn-lt"/>
                <a:ea typeface="+mn-ea"/>
                <a:cs typeface="+mn-cs"/>
              </a:rPr>
              <a:t> that work together to support brain performance.</a:t>
            </a:r>
            <a:br>
              <a:rPr lang="en-NZ" sz="1200" b="0" i="0" kern="1200" dirty="0">
                <a:solidFill>
                  <a:schemeClr val="tx1"/>
                </a:solidFill>
                <a:effectLst/>
                <a:latin typeface="+mn-lt"/>
                <a:ea typeface="+mn-ea"/>
                <a:cs typeface="+mn-cs"/>
              </a:rPr>
            </a:br>
            <a:endParaRPr lang="en-PH" dirty="0"/>
          </a:p>
        </p:txBody>
      </p:sp>
      <p:sp>
        <p:nvSpPr>
          <p:cNvPr id="4" name="Slide Number Placeholder 3">
            <a:extLst>
              <a:ext uri="{FF2B5EF4-FFF2-40B4-BE49-F238E27FC236}">
                <a16:creationId xmlns:a16="http://schemas.microsoft.com/office/drawing/2014/main" id="{DC1F0AFE-6A7E-5BEF-8B50-E6C415896614}"/>
              </a:ext>
            </a:extLst>
          </p:cNvPr>
          <p:cNvSpPr>
            <a:spLocks noGrp="1"/>
          </p:cNvSpPr>
          <p:nvPr>
            <p:ph type="sldNum" sz="quarter" idx="5"/>
          </p:nvPr>
        </p:nvSpPr>
        <p:spPr/>
        <p:txBody>
          <a:bodyPr/>
          <a:lstStyle/>
          <a:p>
            <a:fld id="{8AB9C0FA-6740-45C3-A665-6737CFB97E06}" type="slidenum">
              <a:rPr lang="en-US" smtClean="0"/>
              <a:t>4</a:t>
            </a:fld>
            <a:endParaRPr lang="en-US"/>
          </a:p>
        </p:txBody>
      </p:sp>
    </p:spTree>
    <p:extLst>
      <p:ext uri="{BB962C8B-B14F-4D97-AF65-F5344CB8AC3E}">
        <p14:creationId xmlns:p14="http://schemas.microsoft.com/office/powerpoint/2010/main" val="394035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err="1"/>
              <a:t>Braincurrant</a:t>
            </a:r>
            <a:r>
              <a:rPr lang="en-NZ"/>
              <a:t> is a comprehensive brain support powder made from Whole NZ blackcurrants. It brings together synergistic compounds that have been shown to slow brain aging and support both mood and cognition by inhibiting MAO enzymes which help reduce toxic hydrogen peroxide formation and increase important brain chemicals - serotonin and dopamine in the brain. </a:t>
            </a:r>
          </a:p>
          <a:p>
            <a:endParaRPr lang="en-PH"/>
          </a:p>
        </p:txBody>
      </p:sp>
      <p:sp>
        <p:nvSpPr>
          <p:cNvPr id="4" name="Slide Number Placeholder 3"/>
          <p:cNvSpPr>
            <a:spLocks noGrp="1"/>
          </p:cNvSpPr>
          <p:nvPr>
            <p:ph type="sldNum" sz="quarter" idx="5"/>
          </p:nvPr>
        </p:nvSpPr>
        <p:spPr/>
        <p:txBody>
          <a:bodyPr/>
          <a:lstStyle/>
          <a:p>
            <a:fld id="{8AB9C0FA-6740-45C3-A665-6737CFB97E06}" type="slidenum">
              <a:rPr lang="en-US" smtClean="0"/>
              <a:t>6</a:t>
            </a:fld>
            <a:endParaRPr lang="en-US"/>
          </a:p>
        </p:txBody>
      </p:sp>
    </p:spTree>
    <p:extLst>
      <p:ext uri="{BB962C8B-B14F-4D97-AF65-F5344CB8AC3E}">
        <p14:creationId xmlns:p14="http://schemas.microsoft.com/office/powerpoint/2010/main" val="1270917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a:t>Serotonin, the molecule roughly responsible for good happy moods, and dopamine, the molecule roughly responsible for learning, memory and motivation. These chemicals are broken down by Monoamine oxidase in the brain. The byproducts of this oxidation are aldehyde, ammonia, and hydrogen peroxide. Hydrogen peroxide is particularly toxic and one of the largest contributors to brain aging, cognitive decline, and symptoms seen in Parkinson’s disease.</a:t>
            </a:r>
          </a:p>
          <a:p>
            <a:endParaRPr lang="en-NZ"/>
          </a:p>
        </p:txBody>
      </p:sp>
      <p:sp>
        <p:nvSpPr>
          <p:cNvPr id="4" name="Slide Number Placeholder 3"/>
          <p:cNvSpPr>
            <a:spLocks noGrp="1"/>
          </p:cNvSpPr>
          <p:nvPr>
            <p:ph type="sldNum" sz="quarter" idx="5"/>
          </p:nvPr>
        </p:nvSpPr>
        <p:spPr/>
        <p:txBody>
          <a:bodyPr/>
          <a:lstStyle/>
          <a:p>
            <a:fld id="{8AB9C0FA-6740-45C3-A665-6737CFB97E06}" type="slidenum">
              <a:rPr lang="en-US" smtClean="0"/>
              <a:t>7</a:t>
            </a:fld>
            <a:endParaRPr lang="en-US"/>
          </a:p>
        </p:txBody>
      </p:sp>
    </p:spTree>
    <p:extLst>
      <p:ext uri="{BB962C8B-B14F-4D97-AF65-F5344CB8AC3E}">
        <p14:creationId xmlns:p14="http://schemas.microsoft.com/office/powerpoint/2010/main" val="2309696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4859E-E675-0757-1435-4AC5A22893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9700F-F469-D665-0DDE-0F2D6F9EDD01}"/>
              </a:ext>
            </a:extLst>
          </p:cNvPr>
          <p:cNvSpPr>
            <a:spLocks noGrp="1" noRot="1" noChangeAspect="1"/>
          </p:cNvSpPr>
          <p:nvPr>
            <p:ph type="sldImg"/>
          </p:nvPr>
        </p:nvSpPr>
        <p:spPr>
          <a:xfrm>
            <a:off x="2290763" y="512763"/>
            <a:ext cx="4562475" cy="2566987"/>
          </a:xfrm>
        </p:spPr>
      </p:sp>
      <p:sp>
        <p:nvSpPr>
          <p:cNvPr id="3" name="Notes Placeholder 2">
            <a:extLst>
              <a:ext uri="{FF2B5EF4-FFF2-40B4-BE49-F238E27FC236}">
                <a16:creationId xmlns:a16="http://schemas.microsoft.com/office/drawing/2014/main" id="{1FF5FF46-3B9D-CC5D-3C28-2B8E389D008B}"/>
              </a:ext>
            </a:extLst>
          </p:cNvPr>
          <p:cNvSpPr>
            <a:spLocks noGrp="1"/>
          </p:cNvSpPr>
          <p:nvPr>
            <p:ph type="body" idx="1"/>
          </p:nvPr>
        </p:nvSpPr>
        <p:spPr/>
        <p:txBody>
          <a:bodyPr/>
          <a:lstStyle/>
          <a:p>
            <a:r>
              <a:rPr lang="en-NZ"/>
              <a:t>MOA B expression increases with age. We can look at this by measuring lambda and kappa light chain MAO-B antibodies in a cohort of people across a wide range of ages, as shown in panel A. </a:t>
            </a:r>
          </a:p>
          <a:p>
            <a:endParaRPr lang="en-NZ"/>
          </a:p>
          <a:p>
            <a:r>
              <a:rPr lang="en-NZ"/>
              <a:t>Panel B shows MAO B expression in the brains of a 27 year old male, a 43 year old male, and an 86 year old male, with bright yellow and red indicating higher expression levels. </a:t>
            </a:r>
          </a:p>
          <a:p>
            <a:endParaRPr lang="en-NZ"/>
          </a:p>
          <a:p>
            <a:pPr marL="0" marR="0" lvl="0" indent="0" algn="l" defTabSz="914400" rtl="0" eaLnBrk="1" fontAlgn="auto" latinLnBrk="0" hangingPunct="1">
              <a:lnSpc>
                <a:spcPct val="100000"/>
              </a:lnSpc>
              <a:spcBef>
                <a:spcPts val="0"/>
              </a:spcBef>
              <a:spcAft>
                <a:spcPts val="0"/>
              </a:spcAft>
              <a:buClrTx/>
              <a:buSzTx/>
              <a:buFontTx/>
              <a:buNone/>
              <a:tabLst/>
              <a:defRPr/>
            </a:pPr>
            <a:r>
              <a:rPr lang="en-NZ"/>
              <a:t>While age associated cognitive decline on a personal level is always concerning, the sheer number of aging individuals in current population dynamics is staggering as shown in Panel C. </a:t>
            </a:r>
            <a:br>
              <a:rPr lang="en-NZ"/>
            </a:br>
            <a:br>
              <a:rPr lang="en-NZ"/>
            </a:br>
            <a:r>
              <a:rPr lang="en-US"/>
              <a:t>The over-60 population expected to more than double globally by 2050, according to a World Health Organization (WHO) report. People everywhere aren’t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just getting older, they’re living longer</a:t>
            </a:r>
            <a:r>
              <a:rPr lang="en-NZ"/>
              <a:t> and they want to do so gracefully and actively. </a:t>
            </a:r>
            <a:r>
              <a:rPr lang="en-US"/>
              <a:t>The market for healthy aging support is the fastest-growing market projected to be $127B by 2035.</a:t>
            </a:r>
            <a:endParaRPr lang="en-NZ"/>
          </a:p>
          <a:p>
            <a:endParaRPr lang="en-NZ"/>
          </a:p>
        </p:txBody>
      </p:sp>
      <p:sp>
        <p:nvSpPr>
          <p:cNvPr id="4" name="Slide Number Placeholder 3">
            <a:extLst>
              <a:ext uri="{FF2B5EF4-FFF2-40B4-BE49-F238E27FC236}">
                <a16:creationId xmlns:a16="http://schemas.microsoft.com/office/drawing/2014/main" id="{919A83A1-171E-E5D4-CAF3-9CD19E2F4F7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0DD0A2-9C5E-417A-A43A-FFC9F6B42254}"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NZ"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950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8AB9C0FA-6740-45C3-A665-6737CFB97E06}" type="slidenum">
              <a:rPr lang="en-US" smtClean="0"/>
              <a:t>9</a:t>
            </a:fld>
            <a:endParaRPr lang="en-US"/>
          </a:p>
        </p:txBody>
      </p:sp>
    </p:spTree>
    <p:extLst>
      <p:ext uri="{BB962C8B-B14F-4D97-AF65-F5344CB8AC3E}">
        <p14:creationId xmlns:p14="http://schemas.microsoft.com/office/powerpoint/2010/main" val="1863697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5"/>
          </p:nvPr>
        </p:nvSpPr>
        <p:spPr/>
        <p:txBody>
          <a:bodyPr/>
          <a:lstStyle/>
          <a:p>
            <a:fld id="{8AB9C0FA-6740-45C3-A665-6737CFB97E06}" type="slidenum">
              <a:rPr lang="en-US" smtClean="0"/>
              <a:t>11</a:t>
            </a:fld>
            <a:endParaRPr lang="en-US"/>
          </a:p>
        </p:txBody>
      </p:sp>
    </p:spTree>
    <p:extLst>
      <p:ext uri="{BB962C8B-B14F-4D97-AF65-F5344CB8AC3E}">
        <p14:creationId xmlns:p14="http://schemas.microsoft.com/office/powerpoint/2010/main" val="1487589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7" name="Group 9">
            <a:extLst>
              <a:ext uri="{FF2B5EF4-FFF2-40B4-BE49-F238E27FC236}">
                <a16:creationId xmlns:a16="http://schemas.microsoft.com/office/drawing/2014/main" id="{D4777F0C-36D0-10D2-4A7F-43DDCAA98287}"/>
              </a:ext>
            </a:extLst>
          </p:cNvPr>
          <p:cNvGrpSpPr/>
          <p:nvPr userDrawn="1"/>
        </p:nvGrpSpPr>
        <p:grpSpPr>
          <a:xfrm>
            <a:off x="980349" y="1078617"/>
            <a:ext cx="329711" cy="329711"/>
            <a:chOff x="0" y="0"/>
            <a:chExt cx="6350000" cy="6350000"/>
          </a:xfrm>
          <a:solidFill>
            <a:srgbClr val="EC008C">
              <a:alpha val="84706"/>
            </a:srgbClr>
          </a:solidFill>
        </p:grpSpPr>
        <p:sp>
          <p:nvSpPr>
            <p:cNvPr id="8" name="Freeform 10">
              <a:extLst>
                <a:ext uri="{FF2B5EF4-FFF2-40B4-BE49-F238E27FC236}">
                  <a16:creationId xmlns:a16="http://schemas.microsoft.com/office/drawing/2014/main" id="{12702FE2-697E-2BC5-336D-643518A1050E}"/>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grpSp>
        <p:nvGrpSpPr>
          <p:cNvPr id="9" name="Group 11">
            <a:extLst>
              <a:ext uri="{FF2B5EF4-FFF2-40B4-BE49-F238E27FC236}">
                <a16:creationId xmlns:a16="http://schemas.microsoft.com/office/drawing/2014/main" id="{B7BCF540-80E2-FD7D-3CDD-56F7CB97B9C8}"/>
              </a:ext>
            </a:extLst>
          </p:cNvPr>
          <p:cNvGrpSpPr/>
          <p:nvPr userDrawn="1"/>
        </p:nvGrpSpPr>
        <p:grpSpPr>
          <a:xfrm>
            <a:off x="1211253" y="1078617"/>
            <a:ext cx="329711" cy="329711"/>
            <a:chOff x="0" y="0"/>
            <a:chExt cx="6350000" cy="6350000"/>
          </a:xfrm>
          <a:solidFill>
            <a:srgbClr val="EC008C">
              <a:alpha val="84706"/>
            </a:srgbClr>
          </a:solidFill>
        </p:grpSpPr>
        <p:sp>
          <p:nvSpPr>
            <p:cNvPr id="10" name="Freeform 12">
              <a:extLst>
                <a:ext uri="{FF2B5EF4-FFF2-40B4-BE49-F238E27FC236}">
                  <a16:creationId xmlns:a16="http://schemas.microsoft.com/office/drawing/2014/main" id="{0E132E34-3F31-0C5F-3D14-9E76D69774D0}"/>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grpSp>
        <p:nvGrpSpPr>
          <p:cNvPr id="11" name="Group 13">
            <a:extLst>
              <a:ext uri="{FF2B5EF4-FFF2-40B4-BE49-F238E27FC236}">
                <a16:creationId xmlns:a16="http://schemas.microsoft.com/office/drawing/2014/main" id="{CA3D67F7-899F-A173-DEB0-BA83FEB686E1}"/>
              </a:ext>
            </a:extLst>
          </p:cNvPr>
          <p:cNvGrpSpPr/>
          <p:nvPr userDrawn="1"/>
        </p:nvGrpSpPr>
        <p:grpSpPr>
          <a:xfrm>
            <a:off x="1442156" y="1078617"/>
            <a:ext cx="329711" cy="329711"/>
            <a:chOff x="0" y="0"/>
            <a:chExt cx="6350000" cy="6350000"/>
          </a:xfrm>
          <a:solidFill>
            <a:srgbClr val="EC008C">
              <a:alpha val="84706"/>
            </a:srgbClr>
          </a:solidFill>
        </p:grpSpPr>
        <p:sp>
          <p:nvSpPr>
            <p:cNvPr id="12" name="Freeform 14">
              <a:extLst>
                <a:ext uri="{FF2B5EF4-FFF2-40B4-BE49-F238E27FC236}">
                  <a16:creationId xmlns:a16="http://schemas.microsoft.com/office/drawing/2014/main" id="{58CC486F-154B-0853-1534-ADDBA4C2D577}"/>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sp>
        <p:nvSpPr>
          <p:cNvPr id="13" name="TextBox 25">
            <a:extLst>
              <a:ext uri="{FF2B5EF4-FFF2-40B4-BE49-F238E27FC236}">
                <a16:creationId xmlns:a16="http://schemas.microsoft.com/office/drawing/2014/main" id="{2ECD81AD-F96F-0C86-F703-B059598E7D2B}"/>
              </a:ext>
            </a:extLst>
          </p:cNvPr>
          <p:cNvSpPr txBox="1"/>
          <p:nvPr userDrawn="1"/>
        </p:nvSpPr>
        <p:spPr>
          <a:xfrm>
            <a:off x="980349" y="325415"/>
            <a:ext cx="1481001" cy="178510"/>
          </a:xfrm>
          <a:prstGeom prst="rect">
            <a:avLst/>
          </a:prstGeom>
        </p:spPr>
        <p:txBody>
          <a:bodyPr lIns="0" tIns="0" rIns="0" bIns="0" rtlCol="0" anchor="t">
            <a:spAutoFit/>
          </a:bodyPr>
          <a:lstStyle/>
          <a:p>
            <a:pPr>
              <a:lnSpc>
                <a:spcPts val="1493"/>
              </a:lnSpc>
              <a:spcBef>
                <a:spcPct val="0"/>
              </a:spcBef>
            </a:pPr>
            <a:r>
              <a:rPr lang="en-US" sz="1067" b="1">
                <a:solidFill>
                  <a:srgbClr val="FFFFFF"/>
                </a:solidFill>
                <a:latin typeface="Myriad Pro" panose="020B0503030403020204" pitchFamily="34" charset="0"/>
                <a:ea typeface="Roboto Bold"/>
                <a:cs typeface="Roboto Bold"/>
                <a:sym typeface="Roboto Bold"/>
              </a:rPr>
              <a:t>BRAINCURRANT</a:t>
            </a:r>
          </a:p>
        </p:txBody>
      </p:sp>
      <p:sp>
        <p:nvSpPr>
          <p:cNvPr id="14" name="Freeform 5">
            <a:extLst>
              <a:ext uri="{FF2B5EF4-FFF2-40B4-BE49-F238E27FC236}">
                <a16:creationId xmlns:a16="http://schemas.microsoft.com/office/drawing/2014/main" id="{9AD520C0-3280-26BA-6EB7-CF7E30B01C3D}"/>
              </a:ext>
            </a:extLst>
          </p:cNvPr>
          <p:cNvSpPr/>
          <p:nvPr userDrawn="1"/>
        </p:nvSpPr>
        <p:spPr>
          <a:xfrm flipH="1" flipV="1">
            <a:off x="0" y="0"/>
            <a:ext cx="896781" cy="896781"/>
          </a:xfrm>
          <a:custGeom>
            <a:avLst/>
            <a:gdLst/>
            <a:ahLst/>
            <a:cxnLst/>
            <a:rect l="l" t="t" r="r" b="b"/>
            <a:pathLst>
              <a:path w="2614584" h="2614584">
                <a:moveTo>
                  <a:pt x="2614584" y="2614584"/>
                </a:moveTo>
                <a:lnTo>
                  <a:pt x="0" y="2614584"/>
                </a:lnTo>
                <a:lnTo>
                  <a:pt x="0" y="0"/>
                </a:lnTo>
                <a:lnTo>
                  <a:pt x="2614584" y="0"/>
                </a:lnTo>
                <a:lnTo>
                  <a:pt x="2614584" y="2614584"/>
                </a:lnTo>
                <a:close/>
              </a:path>
            </a:pathLst>
          </a:custGeom>
          <a:blipFill dpi="0" rotWithShape="1">
            <a:blip>
              <a:alphaModFix amt="85000"/>
              <a:extLst>
                <a:ext uri="{96DAC541-7B7A-43D3-8B79-37D633B846F1}">
                  <asvg:svgBlip xmlns:asvg="http://schemas.microsoft.com/office/drawing/2016/SVG/main" r:embed="rId2"/>
                </a:ext>
              </a:extLst>
            </a:blip>
            <a:srcRect/>
            <a:stretch>
              <a:fillRect/>
            </a:stretch>
          </a:blipFill>
        </p:spPr>
        <p:txBody>
          <a:bodyPr/>
          <a:lstStyle/>
          <a:p>
            <a:endParaRPr lang="en-NZ"/>
          </a:p>
        </p:txBody>
      </p:sp>
      <p:pic>
        <p:nvPicPr>
          <p:cNvPr id="15" name="Picture 14">
            <a:extLst>
              <a:ext uri="{FF2B5EF4-FFF2-40B4-BE49-F238E27FC236}">
                <a16:creationId xmlns:a16="http://schemas.microsoft.com/office/drawing/2014/main" id="{A1D0140F-0526-ABC9-116B-3BBF8547EE84}"/>
              </a:ext>
            </a:extLst>
          </p:cNvPr>
          <p:cNvPicPr>
            <a:picLocks noChangeAspect="1"/>
          </p:cNvPicPr>
          <p:nvPr userDrawn="1"/>
        </p:nvPicPr>
        <p:blipFill>
          <a:blip r:embed="rId3">
            <a:extLst>
              <a:ext uri="{28A0092B-C50C-407E-A947-70E740481C1C}">
                <a14:useLocalDpi xmlns:a14="http://schemas.microsoft.com/office/drawing/2010/main" val="0"/>
              </a:ext>
            </a:extLst>
          </a:blip>
          <a:srcRect l="19098" r="66568" b="38567"/>
          <a:stretch>
            <a:fillRect/>
          </a:stretch>
        </p:blipFill>
        <p:spPr>
          <a:xfrm>
            <a:off x="207351" y="239415"/>
            <a:ext cx="349177" cy="292791"/>
          </a:xfrm>
          <a:prstGeom prst="rect">
            <a:avLst/>
          </a:prstGeom>
        </p:spPr>
      </p:pic>
      <p:sp>
        <p:nvSpPr>
          <p:cNvPr id="16" name="Freeform 2">
            <a:extLst>
              <a:ext uri="{FF2B5EF4-FFF2-40B4-BE49-F238E27FC236}">
                <a16:creationId xmlns:a16="http://schemas.microsoft.com/office/drawing/2014/main" id="{A5075BC5-C4DC-8E43-163C-6C3787AE21D6}"/>
              </a:ext>
            </a:extLst>
          </p:cNvPr>
          <p:cNvSpPr/>
          <p:nvPr userDrawn="1"/>
        </p:nvSpPr>
        <p:spPr>
          <a:xfrm rot="5400000">
            <a:off x="11381998" y="5741626"/>
            <a:ext cx="1080002" cy="540001"/>
          </a:xfrm>
          <a:custGeom>
            <a:avLst/>
            <a:gdLst/>
            <a:ahLst/>
            <a:cxnLst/>
            <a:rect l="l" t="t" r="r" b="b"/>
            <a:pathLst>
              <a:path w="1472602" h="736301">
                <a:moveTo>
                  <a:pt x="0" y="0"/>
                </a:moveTo>
                <a:lnTo>
                  <a:pt x="1472601" y="0"/>
                </a:lnTo>
                <a:lnTo>
                  <a:pt x="1472601" y="736301"/>
                </a:lnTo>
                <a:lnTo>
                  <a:pt x="0" y="736301"/>
                </a:lnTo>
                <a:lnTo>
                  <a:pt x="0" y="0"/>
                </a:lnTo>
                <a:close/>
              </a:path>
            </a:pathLst>
          </a:custGeom>
          <a:blipFill dpi="0" rotWithShape="1">
            <a:blip>
              <a:alphaModFix amt="85000"/>
              <a:extLst>
                <a:ext uri="{96DAC541-7B7A-43D3-8B79-37D633B846F1}">
                  <asvg:svgBlip xmlns:asvg="http://schemas.microsoft.com/office/drawing/2016/SVG/main" r:embed="rId4"/>
                </a:ext>
              </a:extLst>
            </a:blip>
            <a:srcRect/>
            <a:stretch>
              <a:fillRect/>
            </a:stretch>
          </a:blipFill>
        </p:spPr>
        <p:txBody>
          <a:bodyPr/>
          <a:lstStyle/>
          <a:p>
            <a:endParaRPr lang="en-NZ"/>
          </a:p>
        </p:txBody>
      </p:sp>
    </p:spTree>
    <p:extLst>
      <p:ext uri="{BB962C8B-B14F-4D97-AF65-F5344CB8AC3E}">
        <p14:creationId xmlns:p14="http://schemas.microsoft.com/office/powerpoint/2010/main" val="2455281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73C2B-67B2-F57F-D8AF-99970CADF8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E748B7-E55B-9FF1-8F4F-20EF93A2D8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E768EE-659F-312C-F080-1C61B916A3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7BFC65-0C88-A2CA-A05E-B6A4F9E82FDD}"/>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6" name="Footer Placeholder 5">
            <a:extLst>
              <a:ext uri="{FF2B5EF4-FFF2-40B4-BE49-F238E27FC236}">
                <a16:creationId xmlns:a16="http://schemas.microsoft.com/office/drawing/2014/main" id="{655318A9-97FD-1611-9092-AB12570F4E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032A8A-CCC9-4BE3-C087-B3DF9BE0DC3A}"/>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1215450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90340-88F4-ABD5-1074-422B03FEDD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6A1CCC1-B983-A220-2815-3BF69987E3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3E775D-3284-8381-81B5-7CFB15D4DF42}"/>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5" name="Footer Placeholder 4">
            <a:extLst>
              <a:ext uri="{FF2B5EF4-FFF2-40B4-BE49-F238E27FC236}">
                <a16:creationId xmlns:a16="http://schemas.microsoft.com/office/drawing/2014/main" id="{8F81201A-3F19-2DD8-92FD-E167BEAA30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C67571-B554-104F-F86D-648987AC4334}"/>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25526332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A9150F-1914-9BE2-75A2-F3B147C406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5E63F-25FF-D22A-2004-244E1C6A018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97E300-3810-DD80-AB68-C252CAD36407}"/>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5" name="Footer Placeholder 4">
            <a:extLst>
              <a:ext uri="{FF2B5EF4-FFF2-40B4-BE49-F238E27FC236}">
                <a16:creationId xmlns:a16="http://schemas.microsoft.com/office/drawing/2014/main" id="{A220A2E9-AA41-561A-940E-E55EDC7FCE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6C2713-BCEC-D6C5-03BD-8CC246F890D1}"/>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3725066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325645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88914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08935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94942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35299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392328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02374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41674C9-E082-3076-D986-C99ED4FF27CB}"/>
              </a:ext>
            </a:extLst>
          </p:cNvPr>
          <p:cNvPicPr>
            <a:picLocks noChangeAspect="1"/>
          </p:cNvPicPr>
          <p:nvPr userDrawn="1"/>
        </p:nvPicPr>
        <p:blipFill>
          <a:blip r:embed="rId2"/>
          <a:srcRect t="24999"/>
          <a:stretch/>
        </p:blipFill>
        <p:spPr>
          <a:xfrm>
            <a:off x="0" y="0"/>
            <a:ext cx="12179313" cy="6858001"/>
          </a:xfrm>
          <a:prstGeom prst="rect">
            <a:avLst/>
          </a:prstGeom>
        </p:spPr>
      </p:pic>
      <p:sp>
        <p:nvSpPr>
          <p:cNvPr id="7" name="Freeform 5">
            <a:extLst>
              <a:ext uri="{FF2B5EF4-FFF2-40B4-BE49-F238E27FC236}">
                <a16:creationId xmlns:a16="http://schemas.microsoft.com/office/drawing/2014/main" id="{3FDDDB10-6551-99A9-B92A-52C02664E5B5}"/>
              </a:ext>
            </a:extLst>
          </p:cNvPr>
          <p:cNvSpPr/>
          <p:nvPr userDrawn="1"/>
        </p:nvSpPr>
        <p:spPr>
          <a:xfrm flipH="1" flipV="1">
            <a:off x="0" y="0"/>
            <a:ext cx="896781" cy="896781"/>
          </a:xfrm>
          <a:custGeom>
            <a:avLst/>
            <a:gdLst/>
            <a:ahLst/>
            <a:cxnLst/>
            <a:rect l="l" t="t" r="r" b="b"/>
            <a:pathLst>
              <a:path w="2614584" h="2614584">
                <a:moveTo>
                  <a:pt x="2614584" y="2614584"/>
                </a:moveTo>
                <a:lnTo>
                  <a:pt x="0" y="2614584"/>
                </a:lnTo>
                <a:lnTo>
                  <a:pt x="0" y="0"/>
                </a:lnTo>
                <a:lnTo>
                  <a:pt x="2614584" y="0"/>
                </a:lnTo>
                <a:lnTo>
                  <a:pt x="2614584" y="2614584"/>
                </a:lnTo>
                <a:close/>
              </a:path>
            </a:pathLst>
          </a:custGeom>
          <a:blipFill dpi="0" rotWithShape="1">
            <a:blip>
              <a:alphaModFix amt="85000"/>
              <a:extLst>
                <a:ext uri="{96DAC541-7B7A-43D3-8B79-37D633B846F1}">
                  <asvg:svgBlip xmlns:asvg="http://schemas.microsoft.com/office/drawing/2016/SVG/main" r:embed="rId3"/>
                </a:ext>
              </a:extLst>
            </a:blip>
            <a:srcRect/>
            <a:stretch>
              <a:fillRect/>
            </a:stretch>
          </a:blipFill>
        </p:spPr>
        <p:txBody>
          <a:bodyPr/>
          <a:lstStyle/>
          <a:p>
            <a:endParaRPr lang="en-NZ"/>
          </a:p>
        </p:txBody>
      </p:sp>
      <p:pic>
        <p:nvPicPr>
          <p:cNvPr id="8" name="Picture 7">
            <a:extLst>
              <a:ext uri="{FF2B5EF4-FFF2-40B4-BE49-F238E27FC236}">
                <a16:creationId xmlns:a16="http://schemas.microsoft.com/office/drawing/2014/main" id="{2E9B9334-CAF3-7CD8-7E2B-E30C9EC9A917}"/>
              </a:ext>
            </a:extLst>
          </p:cNvPr>
          <p:cNvPicPr>
            <a:picLocks noChangeAspect="1"/>
          </p:cNvPicPr>
          <p:nvPr userDrawn="1"/>
        </p:nvPicPr>
        <p:blipFill>
          <a:blip r:embed="rId4">
            <a:extLst>
              <a:ext uri="{28A0092B-C50C-407E-A947-70E740481C1C}">
                <a14:useLocalDpi xmlns:a14="http://schemas.microsoft.com/office/drawing/2010/main" val="0"/>
              </a:ext>
            </a:extLst>
          </a:blip>
          <a:srcRect l="19098" r="66568" b="38567"/>
          <a:stretch>
            <a:fillRect/>
          </a:stretch>
        </p:blipFill>
        <p:spPr>
          <a:xfrm>
            <a:off x="207351" y="239415"/>
            <a:ext cx="349177" cy="292791"/>
          </a:xfrm>
          <a:prstGeom prst="rect">
            <a:avLst/>
          </a:prstGeom>
        </p:spPr>
      </p:pic>
      <p:sp>
        <p:nvSpPr>
          <p:cNvPr id="9" name="Freeform 2">
            <a:extLst>
              <a:ext uri="{FF2B5EF4-FFF2-40B4-BE49-F238E27FC236}">
                <a16:creationId xmlns:a16="http://schemas.microsoft.com/office/drawing/2014/main" id="{E223E7B4-8405-943F-1B49-0E02B752A66B}"/>
              </a:ext>
            </a:extLst>
          </p:cNvPr>
          <p:cNvSpPr/>
          <p:nvPr userDrawn="1"/>
        </p:nvSpPr>
        <p:spPr>
          <a:xfrm rot="5400000">
            <a:off x="11381998" y="5741626"/>
            <a:ext cx="1080002" cy="540001"/>
          </a:xfrm>
          <a:custGeom>
            <a:avLst/>
            <a:gdLst/>
            <a:ahLst/>
            <a:cxnLst/>
            <a:rect l="l" t="t" r="r" b="b"/>
            <a:pathLst>
              <a:path w="1472602" h="736301">
                <a:moveTo>
                  <a:pt x="0" y="0"/>
                </a:moveTo>
                <a:lnTo>
                  <a:pt x="1472601" y="0"/>
                </a:lnTo>
                <a:lnTo>
                  <a:pt x="1472601" y="736301"/>
                </a:lnTo>
                <a:lnTo>
                  <a:pt x="0" y="736301"/>
                </a:lnTo>
                <a:lnTo>
                  <a:pt x="0" y="0"/>
                </a:lnTo>
                <a:close/>
              </a:path>
            </a:pathLst>
          </a:custGeom>
          <a:blipFill dpi="0" rotWithShape="1">
            <a:blip>
              <a:alphaModFix amt="85000"/>
              <a:extLst>
                <a:ext uri="{96DAC541-7B7A-43D3-8B79-37D633B846F1}">
                  <asvg:svgBlip xmlns:asvg="http://schemas.microsoft.com/office/drawing/2016/SVG/main" r:embed="rId5"/>
                </a:ext>
              </a:extLst>
            </a:blip>
            <a:srcRect/>
            <a:stretch>
              <a:fillRect/>
            </a:stretch>
          </a:blipFill>
        </p:spPr>
        <p:txBody>
          <a:bodyPr/>
          <a:lstStyle/>
          <a:p>
            <a:endParaRPr lang="en-NZ"/>
          </a:p>
        </p:txBody>
      </p:sp>
    </p:spTree>
    <p:extLst>
      <p:ext uri="{BB962C8B-B14F-4D97-AF65-F5344CB8AC3E}">
        <p14:creationId xmlns:p14="http://schemas.microsoft.com/office/powerpoint/2010/main" val="19498704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320648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6433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031329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75728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DEE6E-D23B-4F69-BB3E-5B22D358CB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96A40A-6A9B-4FC6-BD1A-0FB8258060A2}"/>
              </a:ext>
            </a:extLst>
          </p:cNvPr>
          <p:cNvSpPr>
            <a:spLocks noGrp="1"/>
          </p:cNvSpPr>
          <p:nvPr>
            <p:ph idx="1"/>
          </p:nvPr>
        </p:nvSpPr>
        <p:spPr>
          <a:xfrm>
            <a:off x="457200" y="1717983"/>
            <a:ext cx="5410200" cy="41875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5B8AB174-6D33-4C0E-B84E-F4A97A617A6B}"/>
              </a:ext>
            </a:extLst>
          </p:cNvPr>
          <p:cNvSpPr>
            <a:spLocks noGrp="1"/>
          </p:cNvSpPr>
          <p:nvPr>
            <p:ph type="ftr" sz="quarter" idx="11"/>
          </p:nvPr>
        </p:nvSpPr>
        <p:spPr/>
        <p:txBody>
          <a:bodyPr/>
          <a:lstStyle>
            <a:lvl1pPr>
              <a:defRPr>
                <a:solidFill>
                  <a:schemeClr val="tx1"/>
                </a:solidFill>
              </a:defRPr>
            </a:lvl1pPr>
          </a:lstStyle>
          <a:p>
            <a:r>
              <a:rPr lang="en-US"/>
              <a:t>©2020 Property of IFF Inc. – Confidential Information</a:t>
            </a:r>
          </a:p>
        </p:txBody>
      </p:sp>
      <p:sp>
        <p:nvSpPr>
          <p:cNvPr id="6" name="Slide Number Placeholder 5">
            <a:extLst>
              <a:ext uri="{FF2B5EF4-FFF2-40B4-BE49-F238E27FC236}">
                <a16:creationId xmlns:a16="http://schemas.microsoft.com/office/drawing/2014/main" id="{72EF816E-7E8D-4FFD-8FD7-B94FE5C6FA37}"/>
              </a:ext>
            </a:extLst>
          </p:cNvPr>
          <p:cNvSpPr>
            <a:spLocks noGrp="1"/>
          </p:cNvSpPr>
          <p:nvPr>
            <p:ph type="sldNum" sz="quarter" idx="12"/>
          </p:nvPr>
        </p:nvSpPr>
        <p:spPr/>
        <p:txBody>
          <a:bodyPr/>
          <a:lstStyle>
            <a:lvl1pPr>
              <a:defRPr>
                <a:solidFill>
                  <a:schemeClr val="tx1"/>
                </a:solidFill>
              </a:defRPr>
            </a:lvl1pPr>
          </a:lstStyle>
          <a:p>
            <a:fld id="{78725663-17B9-4BE8-9DC2-3ABC039B7967}" type="slidenum">
              <a:rPr lang="en-US" smtClean="0"/>
              <a:pPr/>
              <a:t>‹#›</a:t>
            </a:fld>
            <a:endParaRPr lang="en-US"/>
          </a:p>
        </p:txBody>
      </p:sp>
      <p:sp>
        <p:nvSpPr>
          <p:cNvPr id="10" name="Text Placeholder 9">
            <a:extLst>
              <a:ext uri="{FF2B5EF4-FFF2-40B4-BE49-F238E27FC236}">
                <a16:creationId xmlns:a16="http://schemas.microsoft.com/office/drawing/2014/main" id="{91DB7600-B973-4DB1-988D-255CE1EFFB8B}"/>
              </a:ext>
            </a:extLst>
          </p:cNvPr>
          <p:cNvSpPr>
            <a:spLocks noGrp="1"/>
          </p:cNvSpPr>
          <p:nvPr>
            <p:ph type="body" sz="quarter" idx="13"/>
          </p:nvPr>
        </p:nvSpPr>
        <p:spPr>
          <a:xfrm>
            <a:off x="457200" y="1000612"/>
            <a:ext cx="11277600" cy="479399"/>
          </a:xfrm>
        </p:spPr>
        <p:txBody>
          <a:bodyPr/>
          <a:lstStyle>
            <a:lvl1pPr>
              <a:lnSpc>
                <a:spcPct val="90000"/>
              </a:lnSpc>
              <a:spcAft>
                <a:spcPts val="0"/>
              </a:spcAft>
              <a:defRPr sz="1800" b="0">
                <a:solidFill>
                  <a:schemeClr val="accent1"/>
                </a:solidFill>
              </a:defRPr>
            </a:lvl1pPr>
          </a:lstStyle>
          <a:p>
            <a:pPr lvl="0"/>
            <a:r>
              <a:rPr lang="en-US"/>
              <a:t>Click to edit Master text styles</a:t>
            </a:r>
          </a:p>
        </p:txBody>
      </p:sp>
      <p:sp>
        <p:nvSpPr>
          <p:cNvPr id="8" name="Content Placeholder 2">
            <a:extLst>
              <a:ext uri="{FF2B5EF4-FFF2-40B4-BE49-F238E27FC236}">
                <a16:creationId xmlns:a16="http://schemas.microsoft.com/office/drawing/2014/main" id="{721859BC-7C3F-4D7C-A5CD-369AAB70AF7E}"/>
              </a:ext>
            </a:extLst>
          </p:cNvPr>
          <p:cNvSpPr>
            <a:spLocks noGrp="1"/>
          </p:cNvSpPr>
          <p:nvPr>
            <p:ph idx="15"/>
          </p:nvPr>
        </p:nvSpPr>
        <p:spPr>
          <a:xfrm>
            <a:off x="6324600" y="1717983"/>
            <a:ext cx="5410200" cy="41875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1">
            <a:extLst>
              <a:ext uri="{FF2B5EF4-FFF2-40B4-BE49-F238E27FC236}">
                <a16:creationId xmlns:a16="http://schemas.microsoft.com/office/drawing/2014/main" id="{78C6ABB7-9761-43EF-B3AB-675B37B4F90E}"/>
              </a:ext>
            </a:extLst>
          </p:cNvPr>
          <p:cNvSpPr>
            <a:spLocks noGrp="1"/>
          </p:cNvSpPr>
          <p:nvPr>
            <p:ph type="body" sz="quarter" idx="14" hasCustomPrompt="1"/>
          </p:nvPr>
        </p:nvSpPr>
        <p:spPr>
          <a:xfrm>
            <a:off x="5410201" y="5905500"/>
            <a:ext cx="5219700" cy="749300"/>
          </a:xfrm>
        </p:spPr>
        <p:txBody>
          <a:bodyPr anchor="b"/>
          <a:lstStyle>
            <a:lvl1pPr>
              <a:lnSpc>
                <a:spcPct val="90000"/>
              </a:lnSpc>
              <a:spcAft>
                <a:spcPts val="225"/>
              </a:spcAft>
              <a:defRPr sz="600" b="0">
                <a:solidFill>
                  <a:schemeClr val="accent3"/>
                </a:solidFill>
              </a:defRPr>
            </a:lvl1pPr>
            <a:lvl2pPr marL="88110" indent="-88110">
              <a:lnSpc>
                <a:spcPct val="90000"/>
              </a:lnSpc>
              <a:spcAft>
                <a:spcPts val="225"/>
              </a:spcAft>
              <a:buFont typeface="+mj-lt"/>
              <a:buAutoNum type="arabicPeriod"/>
              <a:defRPr sz="600" b="0">
                <a:solidFill>
                  <a:schemeClr val="accent3"/>
                </a:solidFill>
              </a:defRPr>
            </a:lvl2pPr>
          </a:lstStyle>
          <a:p>
            <a:pPr lvl="0"/>
            <a:r>
              <a:rPr lang="en-US"/>
              <a:t>Click to edit References</a:t>
            </a:r>
          </a:p>
          <a:p>
            <a:pPr lvl="1"/>
            <a:r>
              <a:rPr lang="en-US"/>
              <a:t>Second level</a:t>
            </a:r>
          </a:p>
        </p:txBody>
      </p:sp>
    </p:spTree>
    <p:extLst>
      <p:ext uri="{BB962C8B-B14F-4D97-AF65-F5344CB8AC3E}">
        <p14:creationId xmlns:p14="http://schemas.microsoft.com/office/powerpoint/2010/main" val="486104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id="{3FDDDB10-6551-99A9-B92A-52C02664E5B5}"/>
              </a:ext>
            </a:extLst>
          </p:cNvPr>
          <p:cNvSpPr/>
          <p:nvPr userDrawn="1"/>
        </p:nvSpPr>
        <p:spPr>
          <a:xfrm flipH="1" flipV="1">
            <a:off x="0" y="0"/>
            <a:ext cx="896781" cy="896781"/>
          </a:xfrm>
          <a:custGeom>
            <a:avLst/>
            <a:gdLst/>
            <a:ahLst/>
            <a:cxnLst/>
            <a:rect l="l" t="t" r="r" b="b"/>
            <a:pathLst>
              <a:path w="2614584" h="2614584">
                <a:moveTo>
                  <a:pt x="2614584" y="2614584"/>
                </a:moveTo>
                <a:lnTo>
                  <a:pt x="0" y="2614584"/>
                </a:lnTo>
                <a:lnTo>
                  <a:pt x="0" y="0"/>
                </a:lnTo>
                <a:lnTo>
                  <a:pt x="2614584" y="0"/>
                </a:lnTo>
                <a:lnTo>
                  <a:pt x="2614584" y="2614584"/>
                </a:lnTo>
                <a:close/>
              </a:path>
            </a:pathLst>
          </a:custGeom>
          <a:blipFill dpi="0" rotWithShape="1">
            <a:blip>
              <a:alphaModFix amt="85000"/>
              <a:extLst>
                <a:ext uri="{96DAC541-7B7A-43D3-8B79-37D633B846F1}">
                  <asvg:svgBlip xmlns:asvg="http://schemas.microsoft.com/office/drawing/2016/SVG/main" r:embed="rId2"/>
                </a:ext>
              </a:extLst>
            </a:blip>
            <a:srcRect/>
            <a:stretch>
              <a:fillRect/>
            </a:stretch>
          </a:blipFill>
        </p:spPr>
      </p:sp>
      <p:pic>
        <p:nvPicPr>
          <p:cNvPr id="8" name="Picture 7">
            <a:extLst>
              <a:ext uri="{FF2B5EF4-FFF2-40B4-BE49-F238E27FC236}">
                <a16:creationId xmlns:a16="http://schemas.microsoft.com/office/drawing/2014/main" id="{2E9B9334-CAF3-7CD8-7E2B-E30C9EC9A917}"/>
              </a:ext>
            </a:extLst>
          </p:cNvPr>
          <p:cNvPicPr>
            <a:picLocks noChangeAspect="1"/>
          </p:cNvPicPr>
          <p:nvPr userDrawn="1"/>
        </p:nvPicPr>
        <p:blipFill>
          <a:blip r:embed="rId3">
            <a:extLst>
              <a:ext uri="{28A0092B-C50C-407E-A947-70E740481C1C}">
                <a14:useLocalDpi xmlns:a14="http://schemas.microsoft.com/office/drawing/2010/main" val="0"/>
              </a:ext>
            </a:extLst>
          </a:blip>
          <a:srcRect l="19098" r="66568" b="38567"/>
          <a:stretch>
            <a:fillRect/>
          </a:stretch>
        </p:blipFill>
        <p:spPr>
          <a:xfrm>
            <a:off x="207351" y="239415"/>
            <a:ext cx="349177" cy="292791"/>
          </a:xfrm>
          <a:prstGeom prst="rect">
            <a:avLst/>
          </a:prstGeom>
        </p:spPr>
      </p:pic>
      <p:sp>
        <p:nvSpPr>
          <p:cNvPr id="9" name="Freeform 2">
            <a:extLst>
              <a:ext uri="{FF2B5EF4-FFF2-40B4-BE49-F238E27FC236}">
                <a16:creationId xmlns:a16="http://schemas.microsoft.com/office/drawing/2014/main" id="{E223E7B4-8405-943F-1B49-0E02B752A66B}"/>
              </a:ext>
            </a:extLst>
          </p:cNvPr>
          <p:cNvSpPr/>
          <p:nvPr userDrawn="1"/>
        </p:nvSpPr>
        <p:spPr>
          <a:xfrm rot="5400000">
            <a:off x="11381998" y="5741626"/>
            <a:ext cx="1080002" cy="540001"/>
          </a:xfrm>
          <a:custGeom>
            <a:avLst/>
            <a:gdLst/>
            <a:ahLst/>
            <a:cxnLst/>
            <a:rect l="l" t="t" r="r" b="b"/>
            <a:pathLst>
              <a:path w="1472602" h="736301">
                <a:moveTo>
                  <a:pt x="0" y="0"/>
                </a:moveTo>
                <a:lnTo>
                  <a:pt x="1472601" y="0"/>
                </a:lnTo>
                <a:lnTo>
                  <a:pt x="1472601" y="736301"/>
                </a:lnTo>
                <a:lnTo>
                  <a:pt x="0" y="736301"/>
                </a:lnTo>
                <a:lnTo>
                  <a:pt x="0" y="0"/>
                </a:lnTo>
                <a:close/>
              </a:path>
            </a:pathLst>
          </a:custGeom>
          <a:blipFill dpi="0" rotWithShape="1">
            <a:blip>
              <a:alphaModFix amt="85000"/>
              <a:extLst>
                <a:ext uri="{96DAC541-7B7A-43D3-8B79-37D633B846F1}">
                  <asvg:svgBlip xmlns:asvg="http://schemas.microsoft.com/office/drawing/2016/SVG/main" r:embed="rId4"/>
                </a:ext>
              </a:extLst>
            </a:blip>
            <a:srcRect/>
            <a:stretch>
              <a:fillRect/>
            </a:stretch>
          </a:blipFill>
        </p:spPr>
      </p:sp>
    </p:spTree>
    <p:extLst>
      <p:ext uri="{BB962C8B-B14F-4D97-AF65-F5344CB8AC3E}">
        <p14:creationId xmlns:p14="http://schemas.microsoft.com/office/powerpoint/2010/main" val="3517333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51884-4DA9-24BC-FE13-482AF209AD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DA7AC58-8529-DD83-908A-98FEBDAC01B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00B8D27-7388-55E5-72AD-099860A2D780}"/>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5" name="Footer Placeholder 4">
            <a:extLst>
              <a:ext uri="{FF2B5EF4-FFF2-40B4-BE49-F238E27FC236}">
                <a16:creationId xmlns:a16="http://schemas.microsoft.com/office/drawing/2014/main" id="{D893C1A6-0042-A1E6-E6D5-333D2035C8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F450D6-DDBC-2005-1E4A-82ACDE201DF0}"/>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1861411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D51F1-D6CE-65AC-DB41-6DCDA9AA58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C779AA-7EE4-ABFA-9EB1-6E01A0CF1B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52AB15-D3C0-3870-A631-6420701932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E131C1-15BB-431A-1C82-4BD2E4C9789A}"/>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6" name="Footer Placeholder 5">
            <a:extLst>
              <a:ext uri="{FF2B5EF4-FFF2-40B4-BE49-F238E27FC236}">
                <a16:creationId xmlns:a16="http://schemas.microsoft.com/office/drawing/2014/main" id="{7F9232B4-25C7-D4CB-7552-BF723F4552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44B66B-A5D5-EAD1-6A28-EC006807B4B1}"/>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70837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16D37-3FB8-8CAE-2B06-C38E881A55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FA8B3A-5394-DADB-524B-EE5F682E1A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F77923-C8D6-E4AC-E332-AFEFDD4050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345DDD-E332-BB8D-3373-660056565C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7EE8CE-A969-C2F3-E372-4B310653E8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CDFECA-7E42-8744-3886-A786D7EB25DC}"/>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8" name="Footer Placeholder 7">
            <a:extLst>
              <a:ext uri="{FF2B5EF4-FFF2-40B4-BE49-F238E27FC236}">
                <a16:creationId xmlns:a16="http://schemas.microsoft.com/office/drawing/2014/main" id="{488E1A50-2DB8-AF13-A38B-FE5A6EE366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4B6592-8804-76E7-5763-6027722A38B2}"/>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2109798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4AFA3-C81A-5BE8-7963-8C33A8EE9D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EF092C4-F0A3-D53B-8759-E85C1A089DCC}"/>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4" name="Footer Placeholder 3">
            <a:extLst>
              <a:ext uri="{FF2B5EF4-FFF2-40B4-BE49-F238E27FC236}">
                <a16:creationId xmlns:a16="http://schemas.microsoft.com/office/drawing/2014/main" id="{F54B4F55-8332-58BE-BA37-CA265A8E9C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0A6D99-66DF-BD7D-B88C-99CC8D07856E}"/>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2249143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9">
            <a:extLst>
              <a:ext uri="{FF2B5EF4-FFF2-40B4-BE49-F238E27FC236}">
                <a16:creationId xmlns:a16="http://schemas.microsoft.com/office/drawing/2014/main" id="{780CA926-2D1B-5D22-B55A-FC44B8C54F13}"/>
              </a:ext>
            </a:extLst>
          </p:cNvPr>
          <p:cNvGrpSpPr/>
          <p:nvPr userDrawn="1"/>
        </p:nvGrpSpPr>
        <p:grpSpPr>
          <a:xfrm>
            <a:off x="980349" y="1078617"/>
            <a:ext cx="329711" cy="329711"/>
            <a:chOff x="0" y="0"/>
            <a:chExt cx="6350000" cy="6350000"/>
          </a:xfrm>
          <a:solidFill>
            <a:srgbClr val="EC008C">
              <a:alpha val="84706"/>
            </a:srgbClr>
          </a:solidFill>
        </p:grpSpPr>
        <p:sp>
          <p:nvSpPr>
            <p:cNvPr id="6" name="Freeform 10">
              <a:extLst>
                <a:ext uri="{FF2B5EF4-FFF2-40B4-BE49-F238E27FC236}">
                  <a16:creationId xmlns:a16="http://schemas.microsoft.com/office/drawing/2014/main" id="{C7F5AE31-5012-6671-164B-5C5299628764}"/>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grpSp>
        <p:nvGrpSpPr>
          <p:cNvPr id="7" name="Group 11">
            <a:extLst>
              <a:ext uri="{FF2B5EF4-FFF2-40B4-BE49-F238E27FC236}">
                <a16:creationId xmlns:a16="http://schemas.microsoft.com/office/drawing/2014/main" id="{59C86EA1-C8DA-5066-A257-D0A19D642DE5}"/>
              </a:ext>
            </a:extLst>
          </p:cNvPr>
          <p:cNvGrpSpPr/>
          <p:nvPr userDrawn="1"/>
        </p:nvGrpSpPr>
        <p:grpSpPr>
          <a:xfrm>
            <a:off x="1211253" y="1078617"/>
            <a:ext cx="329711" cy="329711"/>
            <a:chOff x="0" y="0"/>
            <a:chExt cx="6350000" cy="6350000"/>
          </a:xfrm>
          <a:solidFill>
            <a:srgbClr val="EC008C">
              <a:alpha val="84706"/>
            </a:srgbClr>
          </a:solidFill>
        </p:grpSpPr>
        <p:sp>
          <p:nvSpPr>
            <p:cNvPr id="8" name="Freeform 12">
              <a:extLst>
                <a:ext uri="{FF2B5EF4-FFF2-40B4-BE49-F238E27FC236}">
                  <a16:creationId xmlns:a16="http://schemas.microsoft.com/office/drawing/2014/main" id="{A8E62C15-1D5E-B0B5-E96E-5028E98813BA}"/>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grpSp>
        <p:nvGrpSpPr>
          <p:cNvPr id="9" name="Group 13">
            <a:extLst>
              <a:ext uri="{FF2B5EF4-FFF2-40B4-BE49-F238E27FC236}">
                <a16:creationId xmlns:a16="http://schemas.microsoft.com/office/drawing/2014/main" id="{61AC3373-B771-5F3F-E150-5039F5C7687B}"/>
              </a:ext>
            </a:extLst>
          </p:cNvPr>
          <p:cNvGrpSpPr/>
          <p:nvPr userDrawn="1"/>
        </p:nvGrpSpPr>
        <p:grpSpPr>
          <a:xfrm>
            <a:off x="1442156" y="1078617"/>
            <a:ext cx="329711" cy="329711"/>
            <a:chOff x="0" y="0"/>
            <a:chExt cx="6350000" cy="6350000"/>
          </a:xfrm>
          <a:solidFill>
            <a:srgbClr val="EC008C">
              <a:alpha val="84706"/>
            </a:srgbClr>
          </a:solidFill>
        </p:grpSpPr>
        <p:sp>
          <p:nvSpPr>
            <p:cNvPr id="10" name="Freeform 14">
              <a:extLst>
                <a:ext uri="{FF2B5EF4-FFF2-40B4-BE49-F238E27FC236}">
                  <a16:creationId xmlns:a16="http://schemas.microsoft.com/office/drawing/2014/main" id="{1BFCF2E9-998E-276B-11B4-CC08D1AA4EAF}"/>
                </a:ext>
              </a:extLst>
            </p:cNvPr>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sp>
        <p:nvSpPr>
          <p:cNvPr id="11" name="TextBox 25">
            <a:extLst>
              <a:ext uri="{FF2B5EF4-FFF2-40B4-BE49-F238E27FC236}">
                <a16:creationId xmlns:a16="http://schemas.microsoft.com/office/drawing/2014/main" id="{255A9715-85C2-0FB2-507D-C657410F3C59}"/>
              </a:ext>
            </a:extLst>
          </p:cNvPr>
          <p:cNvSpPr txBox="1"/>
          <p:nvPr userDrawn="1"/>
        </p:nvSpPr>
        <p:spPr>
          <a:xfrm>
            <a:off x="980349" y="325415"/>
            <a:ext cx="1481001" cy="182166"/>
          </a:xfrm>
          <a:prstGeom prst="rect">
            <a:avLst/>
          </a:prstGeom>
        </p:spPr>
        <p:txBody>
          <a:bodyPr lIns="0" tIns="0" rIns="0" bIns="0" rtlCol="0" anchor="t">
            <a:spAutoFit/>
          </a:bodyPr>
          <a:lstStyle/>
          <a:p>
            <a:pPr>
              <a:lnSpc>
                <a:spcPts val="1493"/>
              </a:lnSpc>
              <a:spcBef>
                <a:spcPct val="0"/>
              </a:spcBef>
            </a:pPr>
            <a:r>
              <a:rPr lang="en-US" sz="1067" b="1">
                <a:solidFill>
                  <a:srgbClr val="FFFFFF"/>
                </a:solidFill>
                <a:latin typeface="Myriad Pro" panose="020B0503030403020204" pitchFamily="34" charset="0"/>
                <a:ea typeface="Roboto Bold"/>
                <a:cs typeface="Roboto Bold"/>
                <a:sym typeface="Roboto Bold"/>
              </a:rPr>
              <a:t>BRAINCURRANT</a:t>
            </a:r>
          </a:p>
        </p:txBody>
      </p:sp>
      <p:sp>
        <p:nvSpPr>
          <p:cNvPr id="12" name="Freeform 5">
            <a:extLst>
              <a:ext uri="{FF2B5EF4-FFF2-40B4-BE49-F238E27FC236}">
                <a16:creationId xmlns:a16="http://schemas.microsoft.com/office/drawing/2014/main" id="{27CF4BE5-6ECE-27F3-36CA-0080B89BF754}"/>
              </a:ext>
            </a:extLst>
          </p:cNvPr>
          <p:cNvSpPr/>
          <p:nvPr userDrawn="1"/>
        </p:nvSpPr>
        <p:spPr>
          <a:xfrm flipH="1" flipV="1">
            <a:off x="0" y="0"/>
            <a:ext cx="896781" cy="896781"/>
          </a:xfrm>
          <a:custGeom>
            <a:avLst/>
            <a:gdLst/>
            <a:ahLst/>
            <a:cxnLst/>
            <a:rect l="l" t="t" r="r" b="b"/>
            <a:pathLst>
              <a:path w="2614584" h="2614584">
                <a:moveTo>
                  <a:pt x="2614584" y="2614584"/>
                </a:moveTo>
                <a:lnTo>
                  <a:pt x="0" y="2614584"/>
                </a:lnTo>
                <a:lnTo>
                  <a:pt x="0" y="0"/>
                </a:lnTo>
                <a:lnTo>
                  <a:pt x="2614584" y="0"/>
                </a:lnTo>
                <a:lnTo>
                  <a:pt x="2614584" y="2614584"/>
                </a:lnTo>
                <a:close/>
              </a:path>
            </a:pathLst>
          </a:custGeom>
          <a:blipFill dpi="0" rotWithShape="1">
            <a:blip>
              <a:alphaModFix amt="85000"/>
              <a:extLst>
                <a:ext uri="{96DAC541-7B7A-43D3-8B79-37D633B846F1}">
                  <asvg:svgBlip xmlns:asvg="http://schemas.microsoft.com/office/drawing/2016/SVG/main" r:embed="rId2"/>
                </a:ext>
              </a:extLst>
            </a:blip>
            <a:srcRect/>
            <a:stretch>
              <a:fillRect/>
            </a:stretch>
          </a:blipFill>
        </p:spPr>
        <p:txBody>
          <a:bodyPr/>
          <a:lstStyle/>
          <a:p>
            <a:endParaRPr lang="en-NZ"/>
          </a:p>
        </p:txBody>
      </p:sp>
      <p:pic>
        <p:nvPicPr>
          <p:cNvPr id="13" name="Picture 12">
            <a:extLst>
              <a:ext uri="{FF2B5EF4-FFF2-40B4-BE49-F238E27FC236}">
                <a16:creationId xmlns:a16="http://schemas.microsoft.com/office/drawing/2014/main" id="{4C1F89AA-31E5-719B-C7F6-4F34C57BC5D8}"/>
              </a:ext>
            </a:extLst>
          </p:cNvPr>
          <p:cNvPicPr>
            <a:picLocks noChangeAspect="1"/>
          </p:cNvPicPr>
          <p:nvPr userDrawn="1"/>
        </p:nvPicPr>
        <p:blipFill>
          <a:blip r:embed="rId3">
            <a:extLst>
              <a:ext uri="{28A0092B-C50C-407E-A947-70E740481C1C}">
                <a14:useLocalDpi xmlns:a14="http://schemas.microsoft.com/office/drawing/2010/main" val="0"/>
              </a:ext>
            </a:extLst>
          </a:blip>
          <a:srcRect l="19098" r="66568" b="38567"/>
          <a:stretch>
            <a:fillRect/>
          </a:stretch>
        </p:blipFill>
        <p:spPr>
          <a:xfrm>
            <a:off x="207351" y="239415"/>
            <a:ext cx="349177" cy="292791"/>
          </a:xfrm>
          <a:prstGeom prst="rect">
            <a:avLst/>
          </a:prstGeom>
        </p:spPr>
      </p:pic>
      <p:sp>
        <p:nvSpPr>
          <p:cNvPr id="14" name="Freeform 2">
            <a:extLst>
              <a:ext uri="{FF2B5EF4-FFF2-40B4-BE49-F238E27FC236}">
                <a16:creationId xmlns:a16="http://schemas.microsoft.com/office/drawing/2014/main" id="{4EA8613E-9095-293A-A398-DCD4582BC11A}"/>
              </a:ext>
            </a:extLst>
          </p:cNvPr>
          <p:cNvSpPr/>
          <p:nvPr userDrawn="1"/>
        </p:nvSpPr>
        <p:spPr>
          <a:xfrm rot="5400000">
            <a:off x="11381998" y="5741626"/>
            <a:ext cx="1080002" cy="540001"/>
          </a:xfrm>
          <a:custGeom>
            <a:avLst/>
            <a:gdLst/>
            <a:ahLst/>
            <a:cxnLst/>
            <a:rect l="l" t="t" r="r" b="b"/>
            <a:pathLst>
              <a:path w="1472602" h="736301">
                <a:moveTo>
                  <a:pt x="0" y="0"/>
                </a:moveTo>
                <a:lnTo>
                  <a:pt x="1472601" y="0"/>
                </a:lnTo>
                <a:lnTo>
                  <a:pt x="1472601" y="736301"/>
                </a:lnTo>
                <a:lnTo>
                  <a:pt x="0" y="736301"/>
                </a:lnTo>
                <a:lnTo>
                  <a:pt x="0" y="0"/>
                </a:lnTo>
                <a:close/>
              </a:path>
            </a:pathLst>
          </a:custGeom>
          <a:blipFill dpi="0" rotWithShape="1">
            <a:blip>
              <a:alphaModFix amt="85000"/>
              <a:extLst>
                <a:ext uri="{96DAC541-7B7A-43D3-8B79-37D633B846F1}">
                  <asvg:svgBlip xmlns:asvg="http://schemas.microsoft.com/office/drawing/2016/SVG/main" r:embed="rId4"/>
                </a:ext>
              </a:extLst>
            </a:blip>
            <a:srcRect/>
            <a:stretch>
              <a:fillRect/>
            </a:stretch>
          </a:blipFill>
        </p:spPr>
        <p:txBody>
          <a:bodyPr/>
          <a:lstStyle/>
          <a:p>
            <a:endParaRPr lang="en-NZ"/>
          </a:p>
        </p:txBody>
      </p:sp>
    </p:spTree>
    <p:extLst>
      <p:ext uri="{BB962C8B-B14F-4D97-AF65-F5344CB8AC3E}">
        <p14:creationId xmlns:p14="http://schemas.microsoft.com/office/powerpoint/2010/main" val="2622824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AAD8D-9C63-63E9-D2BF-EBB763FEBA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2BBE966-605D-90D9-092B-ABCD4F16CB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BCD70F2-8742-FC09-8CA8-FDF854DFD0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25CC0E-7E59-7781-E578-4B6FA6C171E6}"/>
              </a:ext>
            </a:extLst>
          </p:cNvPr>
          <p:cNvSpPr>
            <a:spLocks noGrp="1"/>
          </p:cNvSpPr>
          <p:nvPr>
            <p:ph type="dt" sz="half" idx="10"/>
          </p:nvPr>
        </p:nvSpPr>
        <p:spPr/>
        <p:txBody>
          <a:bodyPr/>
          <a:lstStyle/>
          <a:p>
            <a:fld id="{AF698D7C-CA4E-4D15-99CD-BE738B4B7989}" type="datetimeFigureOut">
              <a:rPr lang="en-US" smtClean="0"/>
              <a:t>4/9/2026</a:t>
            </a:fld>
            <a:endParaRPr lang="en-US"/>
          </a:p>
        </p:txBody>
      </p:sp>
      <p:sp>
        <p:nvSpPr>
          <p:cNvPr id="6" name="Footer Placeholder 5">
            <a:extLst>
              <a:ext uri="{FF2B5EF4-FFF2-40B4-BE49-F238E27FC236}">
                <a16:creationId xmlns:a16="http://schemas.microsoft.com/office/drawing/2014/main" id="{5A960BDA-8D3D-86B7-BA99-CCD74491F5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F9D105-C809-7614-F28C-9E2569F8ECC0}"/>
              </a:ext>
            </a:extLst>
          </p:cNvPr>
          <p:cNvSpPr>
            <a:spLocks noGrp="1"/>
          </p:cNvSpPr>
          <p:nvPr>
            <p:ph type="sldNum" sz="quarter" idx="12"/>
          </p:nvPr>
        </p:nvSpPr>
        <p:spPr/>
        <p:txBody>
          <a:bodyPr/>
          <a:lstStyle/>
          <a:p>
            <a:fld id="{D0B5C6D0-3C19-4311-BD14-D8AF10177CA7}" type="slidenum">
              <a:rPr lang="en-US" smtClean="0"/>
              <a:t>‹#›</a:t>
            </a:fld>
            <a:endParaRPr lang="en-US"/>
          </a:p>
        </p:txBody>
      </p:sp>
    </p:spTree>
    <p:extLst>
      <p:ext uri="{BB962C8B-B14F-4D97-AF65-F5344CB8AC3E}">
        <p14:creationId xmlns:p14="http://schemas.microsoft.com/office/powerpoint/2010/main" val="1862763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DE7D57-3BB4-D1CE-BD41-59E1DC8DFB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384E3B-786B-B155-8C95-D5F4841999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3AB165-9F10-410D-E1B6-D9DFE12330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698D7C-CA4E-4D15-99CD-BE738B4B7989}" type="datetimeFigureOut">
              <a:rPr lang="en-US" smtClean="0"/>
              <a:t>4/9/2026</a:t>
            </a:fld>
            <a:endParaRPr lang="en-US"/>
          </a:p>
        </p:txBody>
      </p:sp>
      <p:sp>
        <p:nvSpPr>
          <p:cNvPr id="5" name="Footer Placeholder 4">
            <a:extLst>
              <a:ext uri="{FF2B5EF4-FFF2-40B4-BE49-F238E27FC236}">
                <a16:creationId xmlns:a16="http://schemas.microsoft.com/office/drawing/2014/main" id="{93FA7C78-EF02-95A0-CC0E-98FDB19017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60FB45-8408-9CB7-B45C-EB17FA1A60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0B5C6D0-3C19-4311-BD14-D8AF10177CA7}" type="slidenum">
              <a:rPr lang="en-US" smtClean="0"/>
              <a:t>‹#›</a:t>
            </a:fld>
            <a:endParaRPr lang="en-US"/>
          </a:p>
        </p:txBody>
      </p:sp>
    </p:spTree>
    <p:extLst>
      <p:ext uri="{BB962C8B-B14F-4D97-AF65-F5344CB8AC3E}">
        <p14:creationId xmlns:p14="http://schemas.microsoft.com/office/powerpoint/2010/main" val="10919389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4/9/2026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616888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sv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3.svg"/><Relationship Id="rId5" Type="http://schemas.openxmlformats.org/officeDocument/2006/relationships/image" Target="../media/image42.svg"/><Relationship Id="rId10" Type="http://schemas.openxmlformats.org/officeDocument/2006/relationships/image" Target="../media/image12.png"/><Relationship Id="rId4" Type="http://schemas.openxmlformats.org/officeDocument/2006/relationships/image" Target="../media/image41.svg"/><Relationship Id="rId9" Type="http://schemas.openxmlformats.org/officeDocument/2006/relationships/image" Target="../media/image39.png"/></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hyperlink" Target="https://doi.org/10.1007/s42250-024-00985-4" TargetMode="External"/><Relationship Id="rId3" Type="http://schemas.openxmlformats.org/officeDocument/2006/relationships/image" Target="../media/image13.svg"/><Relationship Id="rId7" Type="http://schemas.openxmlformats.org/officeDocument/2006/relationships/image" Target="../media/image17.png"/><Relationship Id="rId12" Type="http://schemas.openxmlformats.org/officeDocument/2006/relationships/hyperlink" Target="https://pubmed.ncbi.nlm.nih.gov/40999681/" TargetMode="External"/><Relationship Id="rId2" Type="http://schemas.openxmlformats.org/officeDocument/2006/relationships/notesSlide" Target="../notesSlides/notesSlide10.xml"/><Relationship Id="rId16" Type="http://schemas.openxmlformats.org/officeDocument/2006/relationships/hyperlink" Target="https://doi.org/10.3390/nu7125538" TargetMode="Externa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hyperlink" Target="https://doi.org/10.1002/mnfr.202300502" TargetMode="External"/><Relationship Id="rId5" Type="http://schemas.openxmlformats.org/officeDocument/2006/relationships/image" Target="../media/image15.png"/><Relationship Id="rId15" Type="http://schemas.openxmlformats.org/officeDocument/2006/relationships/hyperlink" Target="https://doi.org/10.3390/molecules29071625" TargetMode="External"/><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26.png"/><Relationship Id="rId14" Type="http://schemas.openxmlformats.org/officeDocument/2006/relationships/hyperlink" Target="https://doi.org/10.1186/s13065-018-0481-7"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7.svg"/><Relationship Id="rId7" Type="http://schemas.openxmlformats.org/officeDocument/2006/relationships/image" Target="../media/image51.svg"/><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50.svg"/><Relationship Id="rId5" Type="http://schemas.openxmlformats.org/officeDocument/2006/relationships/image" Target="../media/image49.svg"/><Relationship Id="rId10" Type="http://schemas.microsoft.com/office/2007/relationships/hdphoto" Target="../media/hdphoto1.wdp"/><Relationship Id="rId4" Type="http://schemas.openxmlformats.org/officeDocument/2006/relationships/image" Target="../media/image48.svg"/><Relationship Id="rId9"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gif"/></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38.png"/><Relationship Id="rId5" Type="http://schemas.openxmlformats.org/officeDocument/2006/relationships/diagramQuickStyle" Target="../diagrams/quickStyle1.xml"/><Relationship Id="rId10" Type="http://schemas.openxmlformats.org/officeDocument/2006/relationships/image" Target="../media/image37.png"/><Relationship Id="rId4" Type="http://schemas.openxmlformats.org/officeDocument/2006/relationships/diagramLayout" Target="../diagrams/layout1.xml"/><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alpha val="73000"/>
          </a:schemeClr>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7238EAD-7FF7-591D-7681-017468381640}"/>
              </a:ext>
            </a:extLst>
          </p:cNvPr>
          <p:cNvSpPr/>
          <p:nvPr/>
        </p:nvSpPr>
        <p:spPr>
          <a:xfrm>
            <a:off x="782134" y="995056"/>
            <a:ext cx="10487024" cy="4867888"/>
          </a:xfrm>
          <a:prstGeom prst="roundRect">
            <a:avLst/>
          </a:prstGeom>
          <a:solidFill>
            <a:schemeClr val="bg1">
              <a:alpha val="91000"/>
            </a:schemeClr>
          </a:solidFill>
          <a:ln>
            <a:noFill/>
          </a:ln>
          <a:effectLst>
            <a:innerShdw blurRad="1143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3" name="TextBox 8">
            <a:extLst>
              <a:ext uri="{FF2B5EF4-FFF2-40B4-BE49-F238E27FC236}">
                <a16:creationId xmlns:a16="http://schemas.microsoft.com/office/drawing/2014/main" id="{CAFC860F-32DF-1594-3D9D-84F9760F30B1}"/>
              </a:ext>
            </a:extLst>
          </p:cNvPr>
          <p:cNvSpPr txBox="1"/>
          <p:nvPr/>
        </p:nvSpPr>
        <p:spPr>
          <a:xfrm>
            <a:off x="3234022" y="3927108"/>
            <a:ext cx="9401324" cy="544508"/>
          </a:xfrm>
          <a:prstGeom prst="rect">
            <a:avLst/>
          </a:prstGeom>
        </p:spPr>
        <p:txBody>
          <a:bodyPr wrap="square" lIns="0" tIns="0" rIns="0" bIns="0" rtlCol="0" anchor="t">
            <a:spAutoFit/>
          </a:bodyPr>
          <a:lstStyle/>
          <a:p>
            <a:pPr>
              <a:lnSpc>
                <a:spcPts val="4983"/>
              </a:lnSpc>
            </a:pPr>
            <a:r>
              <a:rPr lang="en-US">
                <a:latin typeface="Myriad Pro" panose="020B0503030403020204" pitchFamily="34" charset="0"/>
              </a:rPr>
              <a:t>Recharge your brain to achieve its cognitive potential</a:t>
            </a:r>
            <a:endParaRPr lang="en-US" b="1">
              <a:latin typeface="Myriad Pro" panose="020B0503030403020204" pitchFamily="34" charset="0"/>
              <a:ea typeface="Roboto Bold"/>
              <a:cs typeface="Roboto Bold"/>
              <a:sym typeface="Roboto Bold"/>
            </a:endParaRPr>
          </a:p>
        </p:txBody>
      </p:sp>
      <p:pic>
        <p:nvPicPr>
          <p:cNvPr id="4" name="Picture 2">
            <a:extLst>
              <a:ext uri="{FF2B5EF4-FFF2-40B4-BE49-F238E27FC236}">
                <a16:creationId xmlns:a16="http://schemas.microsoft.com/office/drawing/2014/main" id="{B04902D6-3033-D802-53AE-4B4AE6F70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1110" y="2486866"/>
            <a:ext cx="7929072" cy="1440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77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3283B-FE8B-59BF-CF81-9E6E99767E59}"/>
            </a:ext>
          </a:extLst>
        </p:cNvPr>
        <p:cNvGrpSpPr/>
        <p:nvPr/>
      </p:nvGrpSpPr>
      <p:grpSpPr>
        <a:xfrm>
          <a:off x="0" y="0"/>
          <a:ext cx="0" cy="0"/>
          <a:chOff x="0" y="0"/>
          <a:chExt cx="0" cy="0"/>
        </a:xfrm>
      </p:grpSpPr>
      <p:sp>
        <p:nvSpPr>
          <p:cNvPr id="2" name="TextBox 10">
            <a:extLst>
              <a:ext uri="{FF2B5EF4-FFF2-40B4-BE49-F238E27FC236}">
                <a16:creationId xmlns:a16="http://schemas.microsoft.com/office/drawing/2014/main" id="{40587699-719A-DB81-78DD-09A737A9D107}"/>
              </a:ext>
            </a:extLst>
          </p:cNvPr>
          <p:cNvSpPr txBox="1"/>
          <p:nvPr/>
        </p:nvSpPr>
        <p:spPr>
          <a:xfrm>
            <a:off x="1024833" y="1481956"/>
            <a:ext cx="9928323" cy="570669"/>
          </a:xfrm>
          <a:prstGeom prst="rect">
            <a:avLst/>
          </a:prstGeom>
        </p:spPr>
        <p:txBody>
          <a:bodyPr wrap="square" lIns="0" tIns="0" rIns="0" bIns="0" rtlCol="0" anchor="t">
            <a:spAutoFit/>
          </a:bodyPr>
          <a:lstStyle/>
          <a:p>
            <a:pPr defTabSz="609630">
              <a:lnSpc>
                <a:spcPts val="4983"/>
              </a:lnSpc>
            </a:pPr>
            <a:r>
              <a:rPr lang="en-US" sz="2800" b="1">
                <a:solidFill>
                  <a:srgbClr val="FFFFFF"/>
                </a:solidFill>
                <a:latin typeface="Myriad Pro" panose="020B0503030403020204" pitchFamily="34" charset="0"/>
              </a:rPr>
              <a:t>Cerebral blood flow </a:t>
            </a:r>
            <a:endParaRPr lang="en-US" b="1" i="1">
              <a:solidFill>
                <a:srgbClr val="FFFFFF"/>
              </a:solidFill>
              <a:latin typeface="Myriad Pro" panose="020B0503030403020204" pitchFamily="34" charset="0"/>
            </a:endParaRPr>
          </a:p>
        </p:txBody>
      </p:sp>
      <p:sp>
        <p:nvSpPr>
          <p:cNvPr id="3" name="TextBox 2">
            <a:extLst>
              <a:ext uri="{FF2B5EF4-FFF2-40B4-BE49-F238E27FC236}">
                <a16:creationId xmlns:a16="http://schemas.microsoft.com/office/drawing/2014/main" id="{E7B8FFB3-E45C-673E-7C98-800F69B4DDB5}"/>
              </a:ext>
            </a:extLst>
          </p:cNvPr>
          <p:cNvSpPr txBox="1"/>
          <p:nvPr/>
        </p:nvSpPr>
        <p:spPr>
          <a:xfrm>
            <a:off x="797892" y="2901464"/>
            <a:ext cx="11000892" cy="2062103"/>
          </a:xfrm>
          <a:prstGeom prst="rect">
            <a:avLst/>
          </a:prstGeom>
          <a:noFill/>
        </p:spPr>
        <p:txBody>
          <a:bodyPr wrap="square" rtlCol="0">
            <a:spAutoFit/>
          </a:bodyPr>
          <a:lstStyle/>
          <a:p>
            <a:r>
              <a:rPr lang="en-NZ" sz="2000" b="1">
                <a:solidFill>
                  <a:srgbClr val="EC008C"/>
                </a:solidFill>
                <a:latin typeface="Myriad Pro" panose="020B0503030403020204" pitchFamily="34" charset="0"/>
              </a:rPr>
              <a:t>Helps in the following:</a:t>
            </a:r>
          </a:p>
          <a:p>
            <a:pPr marL="285750" indent="-285750">
              <a:buClr>
                <a:srgbClr val="EC008C"/>
              </a:buClr>
              <a:buFont typeface="Arial" panose="020B0604020202020204" pitchFamily="34" charset="0"/>
              <a:buChar char="•"/>
            </a:pPr>
            <a:r>
              <a:rPr lang="en-NZ">
                <a:solidFill>
                  <a:schemeClr val="bg1"/>
                </a:solidFill>
                <a:latin typeface="Myriad Pro" panose="020B0503030403020204" pitchFamily="34" charset="0"/>
              </a:rPr>
              <a:t>Oxygen and nutrients to the brain</a:t>
            </a:r>
          </a:p>
          <a:p>
            <a:pPr marL="285750" indent="-285750">
              <a:buClr>
                <a:srgbClr val="EC008C"/>
              </a:buClr>
              <a:buFont typeface="Arial" panose="020B0604020202020204" pitchFamily="34" charset="0"/>
              <a:buChar char="•"/>
            </a:pPr>
            <a:r>
              <a:rPr lang="en-NZ">
                <a:solidFill>
                  <a:schemeClr val="bg1"/>
                </a:solidFill>
                <a:latin typeface="Myriad Pro" panose="020B0503030403020204" pitchFamily="34" charset="0"/>
              </a:rPr>
              <a:t>Clearing neurotoxin waste </a:t>
            </a:r>
          </a:p>
          <a:p>
            <a:pPr marL="285750" indent="-285750">
              <a:buClr>
                <a:srgbClr val="EC008C"/>
              </a:buClr>
              <a:buFont typeface="Arial" panose="020B0604020202020204" pitchFamily="34" charset="0"/>
              <a:buChar char="•"/>
            </a:pPr>
            <a:r>
              <a:rPr lang="en-NZ">
                <a:solidFill>
                  <a:schemeClr val="bg1"/>
                </a:solidFill>
                <a:latin typeface="Myriad Pro" panose="020B0503030403020204" pitchFamily="34" charset="0"/>
              </a:rPr>
              <a:t>Help regeneration of new brain cells </a:t>
            </a:r>
          </a:p>
          <a:p>
            <a:pPr algn="ctr"/>
            <a:endParaRPr lang="en-NZ">
              <a:solidFill>
                <a:schemeClr val="bg1"/>
              </a:solidFill>
              <a:latin typeface="Myriad Pro" panose="020B0503030403020204" pitchFamily="34" charset="0"/>
            </a:endParaRPr>
          </a:p>
          <a:p>
            <a:pPr algn="ctr"/>
            <a:endParaRPr lang="en-NZ">
              <a:solidFill>
                <a:schemeClr val="bg1"/>
              </a:solidFill>
              <a:latin typeface="Myriad Pro" panose="020B0503030403020204" pitchFamily="34" charset="0"/>
            </a:endParaRPr>
          </a:p>
          <a:p>
            <a:endParaRPr lang="en-NZ">
              <a:solidFill>
                <a:schemeClr val="bg1"/>
              </a:solidFill>
              <a:latin typeface="Myriad Pro" panose="020B0503030403020204" pitchFamily="34" charset="0"/>
            </a:endParaRPr>
          </a:p>
        </p:txBody>
      </p:sp>
      <p:grpSp>
        <p:nvGrpSpPr>
          <p:cNvPr id="23" name="Group 22">
            <a:extLst>
              <a:ext uri="{FF2B5EF4-FFF2-40B4-BE49-F238E27FC236}">
                <a16:creationId xmlns:a16="http://schemas.microsoft.com/office/drawing/2014/main" id="{F68F3CD4-DE45-7C3D-4A39-67A4F73B748B}"/>
              </a:ext>
            </a:extLst>
          </p:cNvPr>
          <p:cNvGrpSpPr/>
          <p:nvPr/>
        </p:nvGrpSpPr>
        <p:grpSpPr>
          <a:xfrm>
            <a:off x="4637330" y="1566038"/>
            <a:ext cx="6923069" cy="4531597"/>
            <a:chOff x="6382238" y="1328862"/>
            <a:chExt cx="5168630" cy="3383203"/>
          </a:xfrm>
        </p:grpSpPr>
        <p:pic>
          <p:nvPicPr>
            <p:cNvPr id="7" name="Picture 6">
              <a:extLst>
                <a:ext uri="{FF2B5EF4-FFF2-40B4-BE49-F238E27FC236}">
                  <a16:creationId xmlns:a16="http://schemas.microsoft.com/office/drawing/2014/main" id="{53FA5C8D-E045-0DAD-EFFD-6C444F999F08}"/>
                </a:ext>
              </a:extLst>
            </p:cNvPr>
            <p:cNvPicPr>
              <a:picLocks noChangeAspect="1"/>
            </p:cNvPicPr>
            <p:nvPr/>
          </p:nvPicPr>
          <p:blipFill>
            <a:blip r:embed="rId2">
              <a:clrChange>
                <a:clrFrom>
                  <a:srgbClr val="1A0037"/>
                </a:clrFrom>
                <a:clrTo>
                  <a:srgbClr val="1A0037">
                    <a:alpha val="0"/>
                  </a:srgbClr>
                </a:clrTo>
              </a:clrChange>
            </a:blip>
            <a:stretch>
              <a:fillRect/>
            </a:stretch>
          </p:blipFill>
          <p:spPr>
            <a:xfrm>
              <a:off x="6382238" y="1328862"/>
              <a:ext cx="5168630" cy="3383203"/>
            </a:xfrm>
            <a:prstGeom prst="rect">
              <a:avLst/>
            </a:prstGeom>
          </p:spPr>
        </p:pic>
        <p:sp>
          <p:nvSpPr>
            <p:cNvPr id="8" name="Rectangle 7">
              <a:extLst>
                <a:ext uri="{FF2B5EF4-FFF2-40B4-BE49-F238E27FC236}">
                  <a16:creationId xmlns:a16="http://schemas.microsoft.com/office/drawing/2014/main" id="{E39E8B02-4DFC-1495-FF04-6444FF2B2F91}"/>
                </a:ext>
              </a:extLst>
            </p:cNvPr>
            <p:cNvSpPr/>
            <p:nvPr/>
          </p:nvSpPr>
          <p:spPr>
            <a:xfrm>
              <a:off x="6848964" y="1669036"/>
              <a:ext cx="850262" cy="51723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latin typeface="Myriad Pro" panose="020B0503030403020204" pitchFamily="34" charset="0"/>
              </a:endParaRPr>
            </a:p>
          </p:txBody>
        </p:sp>
      </p:grpSp>
      <p:pic>
        <p:nvPicPr>
          <p:cNvPr id="4" name="Picture 3">
            <a:extLst>
              <a:ext uri="{FF2B5EF4-FFF2-40B4-BE49-F238E27FC236}">
                <a16:creationId xmlns:a16="http://schemas.microsoft.com/office/drawing/2014/main" id="{56637A75-5FC6-1B6F-2807-D24DAAAEB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grpSp>
        <p:nvGrpSpPr>
          <p:cNvPr id="6" name="Group 5">
            <a:extLst>
              <a:ext uri="{FF2B5EF4-FFF2-40B4-BE49-F238E27FC236}">
                <a16:creationId xmlns:a16="http://schemas.microsoft.com/office/drawing/2014/main" id="{ACEA747A-A268-1B7A-57AA-269BB42D1FD4}"/>
              </a:ext>
            </a:extLst>
          </p:cNvPr>
          <p:cNvGrpSpPr/>
          <p:nvPr/>
        </p:nvGrpSpPr>
        <p:grpSpPr>
          <a:xfrm>
            <a:off x="973512" y="194289"/>
            <a:ext cx="11007300" cy="465891"/>
            <a:chOff x="973512" y="194289"/>
            <a:chExt cx="11007300" cy="465891"/>
          </a:xfrm>
        </p:grpSpPr>
        <p:pic>
          <p:nvPicPr>
            <p:cNvPr id="9" name="Picture 8">
              <a:extLst>
                <a:ext uri="{FF2B5EF4-FFF2-40B4-BE49-F238E27FC236}">
                  <a16:creationId xmlns:a16="http://schemas.microsoft.com/office/drawing/2014/main" id="{283D29B2-90E8-6957-BBDF-CB9065F9B2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0" name="Rectangle 9">
              <a:extLst>
                <a:ext uri="{FF2B5EF4-FFF2-40B4-BE49-F238E27FC236}">
                  <a16:creationId xmlns:a16="http://schemas.microsoft.com/office/drawing/2014/main" id="{79DE3F5D-A6BA-D82D-DB49-84F5778FB693}"/>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extLst>
      <p:ext uri="{BB962C8B-B14F-4D97-AF65-F5344CB8AC3E}">
        <p14:creationId xmlns:p14="http://schemas.microsoft.com/office/powerpoint/2010/main" val="15315264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FE9A3-A276-03D1-77ED-41DB8357C9CE}"/>
            </a:ext>
          </a:extLst>
        </p:cNvPr>
        <p:cNvGrpSpPr/>
        <p:nvPr/>
      </p:nvGrpSpPr>
      <p:grpSpPr>
        <a:xfrm>
          <a:off x="0" y="0"/>
          <a:ext cx="0" cy="0"/>
          <a:chOff x="0" y="0"/>
          <a:chExt cx="0" cy="0"/>
        </a:xfrm>
      </p:grpSpPr>
      <p:sp>
        <p:nvSpPr>
          <p:cNvPr id="2" name="TextBox 10">
            <a:extLst>
              <a:ext uri="{FF2B5EF4-FFF2-40B4-BE49-F238E27FC236}">
                <a16:creationId xmlns:a16="http://schemas.microsoft.com/office/drawing/2014/main" id="{909A648F-3E87-0F4C-D319-3A41BB2D88EA}"/>
              </a:ext>
            </a:extLst>
          </p:cNvPr>
          <p:cNvSpPr txBox="1"/>
          <p:nvPr/>
        </p:nvSpPr>
        <p:spPr>
          <a:xfrm>
            <a:off x="1021110" y="1451999"/>
            <a:ext cx="9928323" cy="1237326"/>
          </a:xfrm>
          <a:prstGeom prst="rect">
            <a:avLst/>
          </a:prstGeom>
        </p:spPr>
        <p:txBody>
          <a:bodyPr wrap="square" lIns="0" tIns="0" rIns="0" bIns="0" rtlCol="0" anchor="t">
            <a:spAutoFit/>
          </a:bodyPr>
          <a:lstStyle/>
          <a:p>
            <a:pPr defTabSz="609630">
              <a:lnSpc>
                <a:spcPts val="4983"/>
              </a:lnSpc>
            </a:pPr>
            <a:r>
              <a:rPr lang="en-US" sz="2800" b="1">
                <a:solidFill>
                  <a:srgbClr val="FFFFFF"/>
                </a:solidFill>
                <a:latin typeface="Myriad Pro" panose="020B0503030403020204" pitchFamily="34" charset="0"/>
              </a:rPr>
              <a:t>Reducing oxidative stress and Inflammation</a:t>
            </a:r>
            <a:endParaRPr lang="en-US" sz="2800" b="1" i="1">
              <a:solidFill>
                <a:srgbClr val="FFFFFF"/>
              </a:solidFill>
              <a:latin typeface="Myriad Pro" panose="020B0503030403020204" pitchFamily="34" charset="0"/>
            </a:endParaRPr>
          </a:p>
          <a:p>
            <a:pPr defTabSz="609630">
              <a:lnSpc>
                <a:spcPts val="4983"/>
              </a:lnSpc>
            </a:pPr>
            <a:r>
              <a:rPr lang="en-US" sz="3600">
                <a:solidFill>
                  <a:srgbClr val="FFFFFF"/>
                </a:solidFill>
                <a:latin typeface="Myriad Pro" panose="020B0503030403020204" pitchFamily="34" charset="0"/>
              </a:rPr>
              <a:t> </a:t>
            </a:r>
            <a:endParaRPr lang="en-US" sz="3600" i="1">
              <a:solidFill>
                <a:srgbClr val="FFFFFF"/>
              </a:solidFill>
              <a:latin typeface="Myriad Pro" panose="020B0503030403020204" pitchFamily="34" charset="0"/>
            </a:endParaRPr>
          </a:p>
        </p:txBody>
      </p:sp>
      <p:pic>
        <p:nvPicPr>
          <p:cNvPr id="7" name="Picture 6">
            <a:extLst>
              <a:ext uri="{FF2B5EF4-FFF2-40B4-BE49-F238E27FC236}">
                <a16:creationId xmlns:a16="http://schemas.microsoft.com/office/drawing/2014/main" id="{AD047CAA-867D-F6D6-046D-42B157929A6B}"/>
              </a:ext>
            </a:extLst>
          </p:cNvPr>
          <p:cNvPicPr>
            <a:picLocks noChangeAspect="1"/>
          </p:cNvPicPr>
          <p:nvPr/>
        </p:nvPicPr>
        <p:blipFill>
          <a:blip r:embed="rId3">
            <a:clrChange>
              <a:clrFrom>
                <a:srgbClr val="221035"/>
              </a:clrFrom>
              <a:clrTo>
                <a:srgbClr val="221035">
                  <a:alpha val="0"/>
                </a:srgbClr>
              </a:clrTo>
            </a:clrChange>
          </a:blip>
          <a:stretch>
            <a:fillRect/>
          </a:stretch>
        </p:blipFill>
        <p:spPr>
          <a:xfrm>
            <a:off x="1042785" y="2298092"/>
            <a:ext cx="5729535" cy="3819690"/>
          </a:xfrm>
          <a:prstGeom prst="rect">
            <a:avLst/>
          </a:prstGeom>
        </p:spPr>
      </p:pic>
      <p:grpSp>
        <p:nvGrpSpPr>
          <p:cNvPr id="87" name="Group 86">
            <a:extLst>
              <a:ext uri="{FF2B5EF4-FFF2-40B4-BE49-F238E27FC236}">
                <a16:creationId xmlns:a16="http://schemas.microsoft.com/office/drawing/2014/main" id="{6C989891-90FC-0EEA-818A-0C07D14A4F2F}"/>
              </a:ext>
            </a:extLst>
          </p:cNvPr>
          <p:cNvGrpSpPr/>
          <p:nvPr/>
        </p:nvGrpSpPr>
        <p:grpSpPr>
          <a:xfrm>
            <a:off x="8365640" y="2057677"/>
            <a:ext cx="2380888" cy="4146568"/>
            <a:chOff x="8747805" y="2172521"/>
            <a:chExt cx="2277592" cy="4146568"/>
          </a:xfrm>
        </p:grpSpPr>
        <p:grpSp>
          <p:nvGrpSpPr>
            <p:cNvPr id="51" name="Group 17">
              <a:extLst>
                <a:ext uri="{FF2B5EF4-FFF2-40B4-BE49-F238E27FC236}">
                  <a16:creationId xmlns:a16="http://schemas.microsoft.com/office/drawing/2014/main" id="{0BF7C60A-04A5-0E3C-8D53-548671D415E0}"/>
                </a:ext>
              </a:extLst>
            </p:cNvPr>
            <p:cNvGrpSpPr/>
            <p:nvPr/>
          </p:nvGrpSpPr>
          <p:grpSpPr>
            <a:xfrm>
              <a:off x="8851367" y="3153490"/>
              <a:ext cx="2075973" cy="254663"/>
              <a:chOff x="0" y="-47625"/>
              <a:chExt cx="820137" cy="100608"/>
            </a:xfrm>
          </p:grpSpPr>
          <p:sp>
            <p:nvSpPr>
              <p:cNvPr id="52" name="Freeform 18">
                <a:extLst>
                  <a:ext uri="{FF2B5EF4-FFF2-40B4-BE49-F238E27FC236}">
                    <a16:creationId xmlns:a16="http://schemas.microsoft.com/office/drawing/2014/main" id="{8E02D850-F733-28F1-3D75-F1A8300D8425}"/>
                  </a:ext>
                </a:extLst>
              </p:cNvPr>
              <p:cNvSpPr/>
              <p:nvPr/>
            </p:nvSpPr>
            <p:spPr>
              <a:xfrm>
                <a:off x="0" y="-4269"/>
                <a:ext cx="820137" cy="52983"/>
              </a:xfrm>
              <a:custGeom>
                <a:avLst/>
                <a:gdLst/>
                <a:ahLst/>
                <a:cxnLst/>
                <a:rect l="l" t="t" r="r" b="b"/>
                <a:pathLst>
                  <a:path w="820137" h="52983">
                    <a:moveTo>
                      <a:pt x="26491" y="0"/>
                    </a:moveTo>
                    <a:lnTo>
                      <a:pt x="793646" y="0"/>
                    </a:lnTo>
                    <a:cubicBezTo>
                      <a:pt x="808277" y="0"/>
                      <a:pt x="820137" y="11861"/>
                      <a:pt x="820137" y="26491"/>
                    </a:cubicBezTo>
                    <a:lnTo>
                      <a:pt x="820137" y="26491"/>
                    </a:lnTo>
                    <a:cubicBezTo>
                      <a:pt x="820137" y="33517"/>
                      <a:pt x="817346" y="40256"/>
                      <a:pt x="812378" y="45224"/>
                    </a:cubicBezTo>
                    <a:cubicBezTo>
                      <a:pt x="807410" y="50192"/>
                      <a:pt x="800672" y="52983"/>
                      <a:pt x="793646" y="52983"/>
                    </a:cubicBezTo>
                    <a:lnTo>
                      <a:pt x="26491" y="52983"/>
                    </a:lnTo>
                    <a:cubicBezTo>
                      <a:pt x="11861" y="52983"/>
                      <a:pt x="0" y="41122"/>
                      <a:pt x="0" y="26491"/>
                    </a:cubicBezTo>
                    <a:lnTo>
                      <a:pt x="0" y="26491"/>
                    </a:lnTo>
                    <a:cubicBezTo>
                      <a:pt x="0" y="11861"/>
                      <a:pt x="11861" y="0"/>
                      <a:pt x="26491" y="0"/>
                    </a:cubicBezTo>
                    <a:close/>
                  </a:path>
                </a:pathLst>
              </a:custGeom>
              <a:solidFill>
                <a:srgbClr val="EC008C"/>
              </a:solidFill>
            </p:spPr>
            <p:txBody>
              <a:bodyPr/>
              <a:lstStyle/>
              <a:p>
                <a:endParaRPr lang="en-US" sz="800">
                  <a:latin typeface="Myriad Pro" panose="020B0503030403020204" pitchFamily="34" charset="0"/>
                  <a:cs typeface="Segoe UI" panose="020B0502040204020203" pitchFamily="34" charset="0"/>
                </a:endParaRPr>
              </a:p>
            </p:txBody>
          </p:sp>
          <p:sp>
            <p:nvSpPr>
              <p:cNvPr id="53" name="TextBox 19">
                <a:extLst>
                  <a:ext uri="{FF2B5EF4-FFF2-40B4-BE49-F238E27FC236}">
                    <a16:creationId xmlns:a16="http://schemas.microsoft.com/office/drawing/2014/main" id="{51695D1B-BECA-2EB7-0769-5E5A77C4EECF}"/>
                  </a:ext>
                </a:extLst>
              </p:cNvPr>
              <p:cNvSpPr txBox="1"/>
              <p:nvPr/>
            </p:nvSpPr>
            <p:spPr>
              <a:xfrm>
                <a:off x="0" y="-47625"/>
                <a:ext cx="820137" cy="100608"/>
              </a:xfrm>
              <a:prstGeom prst="rect">
                <a:avLst/>
              </a:prstGeom>
            </p:spPr>
            <p:txBody>
              <a:bodyPr lIns="33867" tIns="33867" rIns="33867" bIns="33867" rtlCol="0" anchor="ctr"/>
              <a:lstStyle/>
              <a:p>
                <a:pPr algn="ctr">
                  <a:lnSpc>
                    <a:spcPts val="1773"/>
                  </a:lnSpc>
                </a:pPr>
                <a:endParaRPr sz="800">
                  <a:latin typeface="Myriad Pro" panose="020B0503030403020204" pitchFamily="34" charset="0"/>
                  <a:cs typeface="Segoe UI" panose="020B0502040204020203" pitchFamily="34" charset="0"/>
                </a:endParaRPr>
              </a:p>
            </p:txBody>
          </p:sp>
        </p:grpSp>
        <p:grpSp>
          <p:nvGrpSpPr>
            <p:cNvPr id="54" name="Group 23">
              <a:extLst>
                <a:ext uri="{FF2B5EF4-FFF2-40B4-BE49-F238E27FC236}">
                  <a16:creationId xmlns:a16="http://schemas.microsoft.com/office/drawing/2014/main" id="{C3F121A0-773E-3986-0F32-E10E674408E1}"/>
                </a:ext>
              </a:extLst>
            </p:cNvPr>
            <p:cNvGrpSpPr/>
            <p:nvPr/>
          </p:nvGrpSpPr>
          <p:grpSpPr>
            <a:xfrm>
              <a:off x="8851367" y="4528620"/>
              <a:ext cx="2075973" cy="318940"/>
              <a:chOff x="0" y="-73017"/>
              <a:chExt cx="820137" cy="126000"/>
            </a:xfrm>
          </p:grpSpPr>
          <p:sp>
            <p:nvSpPr>
              <p:cNvPr id="55" name="Freeform 24">
                <a:extLst>
                  <a:ext uri="{FF2B5EF4-FFF2-40B4-BE49-F238E27FC236}">
                    <a16:creationId xmlns:a16="http://schemas.microsoft.com/office/drawing/2014/main" id="{C76CD327-3A18-874E-33A0-691034846994}"/>
                  </a:ext>
                </a:extLst>
              </p:cNvPr>
              <p:cNvSpPr/>
              <p:nvPr/>
            </p:nvSpPr>
            <p:spPr>
              <a:xfrm>
                <a:off x="0" y="-73017"/>
                <a:ext cx="820137" cy="52983"/>
              </a:xfrm>
              <a:custGeom>
                <a:avLst/>
                <a:gdLst/>
                <a:ahLst/>
                <a:cxnLst/>
                <a:rect l="l" t="t" r="r" b="b"/>
                <a:pathLst>
                  <a:path w="820137" h="52983">
                    <a:moveTo>
                      <a:pt x="26491" y="0"/>
                    </a:moveTo>
                    <a:lnTo>
                      <a:pt x="793646" y="0"/>
                    </a:lnTo>
                    <a:cubicBezTo>
                      <a:pt x="808277" y="0"/>
                      <a:pt x="820137" y="11861"/>
                      <a:pt x="820137" y="26491"/>
                    </a:cubicBezTo>
                    <a:lnTo>
                      <a:pt x="820137" y="26491"/>
                    </a:lnTo>
                    <a:cubicBezTo>
                      <a:pt x="820137" y="33517"/>
                      <a:pt x="817346" y="40256"/>
                      <a:pt x="812378" y="45224"/>
                    </a:cubicBezTo>
                    <a:cubicBezTo>
                      <a:pt x="807410" y="50192"/>
                      <a:pt x="800672" y="52983"/>
                      <a:pt x="793646" y="52983"/>
                    </a:cubicBezTo>
                    <a:lnTo>
                      <a:pt x="26491" y="52983"/>
                    </a:lnTo>
                    <a:cubicBezTo>
                      <a:pt x="11861" y="52983"/>
                      <a:pt x="0" y="41122"/>
                      <a:pt x="0" y="26491"/>
                    </a:cubicBezTo>
                    <a:lnTo>
                      <a:pt x="0" y="26491"/>
                    </a:lnTo>
                    <a:cubicBezTo>
                      <a:pt x="0" y="11861"/>
                      <a:pt x="11861" y="0"/>
                      <a:pt x="26491" y="0"/>
                    </a:cubicBezTo>
                    <a:close/>
                  </a:path>
                </a:pathLst>
              </a:custGeom>
              <a:solidFill>
                <a:srgbClr val="EC008C"/>
              </a:solidFill>
            </p:spPr>
            <p:txBody>
              <a:bodyPr/>
              <a:lstStyle/>
              <a:p>
                <a:endParaRPr lang="en-US" sz="800">
                  <a:latin typeface="Myriad Pro" panose="020B0503030403020204" pitchFamily="34" charset="0"/>
                  <a:cs typeface="Segoe UI" panose="020B0502040204020203" pitchFamily="34" charset="0"/>
                </a:endParaRPr>
              </a:p>
            </p:txBody>
          </p:sp>
          <p:sp>
            <p:nvSpPr>
              <p:cNvPr id="56" name="TextBox 25">
                <a:extLst>
                  <a:ext uri="{FF2B5EF4-FFF2-40B4-BE49-F238E27FC236}">
                    <a16:creationId xmlns:a16="http://schemas.microsoft.com/office/drawing/2014/main" id="{27884C20-D2F5-B276-47DC-558377D393F5}"/>
                  </a:ext>
                </a:extLst>
              </p:cNvPr>
              <p:cNvSpPr txBox="1"/>
              <p:nvPr/>
            </p:nvSpPr>
            <p:spPr>
              <a:xfrm>
                <a:off x="0" y="-47625"/>
                <a:ext cx="820137" cy="100608"/>
              </a:xfrm>
              <a:prstGeom prst="rect">
                <a:avLst/>
              </a:prstGeom>
            </p:spPr>
            <p:txBody>
              <a:bodyPr lIns="33867" tIns="33867" rIns="33867" bIns="33867" rtlCol="0" anchor="ctr"/>
              <a:lstStyle/>
              <a:p>
                <a:pPr algn="ctr">
                  <a:lnSpc>
                    <a:spcPts val="1773"/>
                  </a:lnSpc>
                </a:pPr>
                <a:endParaRPr sz="800">
                  <a:latin typeface="Myriad Pro" panose="020B0503030403020204" pitchFamily="34" charset="0"/>
                  <a:cs typeface="Segoe UI" panose="020B0502040204020203" pitchFamily="34" charset="0"/>
                </a:endParaRPr>
              </a:p>
            </p:txBody>
          </p:sp>
        </p:grpSp>
        <p:grpSp>
          <p:nvGrpSpPr>
            <p:cNvPr id="57" name="Group 29">
              <a:extLst>
                <a:ext uri="{FF2B5EF4-FFF2-40B4-BE49-F238E27FC236}">
                  <a16:creationId xmlns:a16="http://schemas.microsoft.com/office/drawing/2014/main" id="{0691A008-1689-2524-0BC0-F47AC417BEFA}"/>
                </a:ext>
              </a:extLst>
            </p:cNvPr>
            <p:cNvGrpSpPr/>
            <p:nvPr/>
          </p:nvGrpSpPr>
          <p:grpSpPr>
            <a:xfrm>
              <a:off x="8851367" y="5787708"/>
              <a:ext cx="2075973" cy="531381"/>
              <a:chOff x="0" y="-156943"/>
              <a:chExt cx="820137" cy="209926"/>
            </a:xfrm>
          </p:grpSpPr>
          <p:sp>
            <p:nvSpPr>
              <p:cNvPr id="58" name="Freeform 30">
                <a:extLst>
                  <a:ext uri="{FF2B5EF4-FFF2-40B4-BE49-F238E27FC236}">
                    <a16:creationId xmlns:a16="http://schemas.microsoft.com/office/drawing/2014/main" id="{68F171A9-44C6-504E-D41A-B3304E8D5184}"/>
                  </a:ext>
                </a:extLst>
              </p:cNvPr>
              <p:cNvSpPr/>
              <p:nvPr/>
            </p:nvSpPr>
            <p:spPr>
              <a:xfrm>
                <a:off x="0" y="-156943"/>
                <a:ext cx="820137" cy="52983"/>
              </a:xfrm>
              <a:custGeom>
                <a:avLst/>
                <a:gdLst/>
                <a:ahLst/>
                <a:cxnLst/>
                <a:rect l="l" t="t" r="r" b="b"/>
                <a:pathLst>
                  <a:path w="820137" h="52983">
                    <a:moveTo>
                      <a:pt x="26491" y="0"/>
                    </a:moveTo>
                    <a:lnTo>
                      <a:pt x="793646" y="0"/>
                    </a:lnTo>
                    <a:cubicBezTo>
                      <a:pt x="808277" y="0"/>
                      <a:pt x="820137" y="11861"/>
                      <a:pt x="820137" y="26491"/>
                    </a:cubicBezTo>
                    <a:lnTo>
                      <a:pt x="820137" y="26491"/>
                    </a:lnTo>
                    <a:cubicBezTo>
                      <a:pt x="820137" y="33517"/>
                      <a:pt x="817346" y="40256"/>
                      <a:pt x="812378" y="45224"/>
                    </a:cubicBezTo>
                    <a:cubicBezTo>
                      <a:pt x="807410" y="50192"/>
                      <a:pt x="800672" y="52983"/>
                      <a:pt x="793646" y="52983"/>
                    </a:cubicBezTo>
                    <a:lnTo>
                      <a:pt x="26491" y="52983"/>
                    </a:lnTo>
                    <a:cubicBezTo>
                      <a:pt x="11861" y="52983"/>
                      <a:pt x="0" y="41122"/>
                      <a:pt x="0" y="26491"/>
                    </a:cubicBezTo>
                    <a:lnTo>
                      <a:pt x="0" y="26491"/>
                    </a:lnTo>
                    <a:cubicBezTo>
                      <a:pt x="0" y="11861"/>
                      <a:pt x="11861" y="0"/>
                      <a:pt x="26491" y="0"/>
                    </a:cubicBezTo>
                    <a:close/>
                  </a:path>
                </a:pathLst>
              </a:custGeom>
              <a:solidFill>
                <a:srgbClr val="EC008C"/>
              </a:solidFill>
            </p:spPr>
            <p:txBody>
              <a:bodyPr/>
              <a:lstStyle/>
              <a:p>
                <a:endParaRPr lang="en-US" sz="800">
                  <a:latin typeface="Myriad Pro" panose="020B0503030403020204" pitchFamily="34" charset="0"/>
                  <a:cs typeface="Segoe UI" panose="020B0502040204020203" pitchFamily="34" charset="0"/>
                </a:endParaRPr>
              </a:p>
            </p:txBody>
          </p:sp>
          <p:sp>
            <p:nvSpPr>
              <p:cNvPr id="59" name="TextBox 31">
                <a:extLst>
                  <a:ext uri="{FF2B5EF4-FFF2-40B4-BE49-F238E27FC236}">
                    <a16:creationId xmlns:a16="http://schemas.microsoft.com/office/drawing/2014/main" id="{9EACE204-F75D-880E-267E-AEB5C588E3AF}"/>
                  </a:ext>
                </a:extLst>
              </p:cNvPr>
              <p:cNvSpPr txBox="1"/>
              <p:nvPr/>
            </p:nvSpPr>
            <p:spPr>
              <a:xfrm>
                <a:off x="0" y="-47625"/>
                <a:ext cx="820137" cy="100608"/>
              </a:xfrm>
              <a:prstGeom prst="rect">
                <a:avLst/>
              </a:prstGeom>
            </p:spPr>
            <p:txBody>
              <a:bodyPr lIns="33867" tIns="33867" rIns="33867" bIns="33867" rtlCol="0" anchor="ctr"/>
              <a:lstStyle/>
              <a:p>
                <a:pPr algn="ctr">
                  <a:lnSpc>
                    <a:spcPts val="1773"/>
                  </a:lnSpc>
                </a:pPr>
                <a:endParaRPr sz="800">
                  <a:latin typeface="Myriad Pro" panose="020B0503030403020204" pitchFamily="34" charset="0"/>
                  <a:cs typeface="Segoe UI" panose="020B0502040204020203" pitchFamily="34" charset="0"/>
                </a:endParaRPr>
              </a:p>
            </p:txBody>
          </p:sp>
        </p:grpSp>
        <p:grpSp>
          <p:nvGrpSpPr>
            <p:cNvPr id="60" name="Group 35">
              <a:extLst>
                <a:ext uri="{FF2B5EF4-FFF2-40B4-BE49-F238E27FC236}">
                  <a16:creationId xmlns:a16="http://schemas.microsoft.com/office/drawing/2014/main" id="{8C00481E-2D28-1F4D-9517-1E7749240B1F}"/>
                </a:ext>
              </a:extLst>
            </p:cNvPr>
            <p:cNvGrpSpPr/>
            <p:nvPr/>
          </p:nvGrpSpPr>
          <p:grpSpPr>
            <a:xfrm>
              <a:off x="8753309" y="2172521"/>
              <a:ext cx="2272088" cy="1146711"/>
              <a:chOff x="0" y="-47625"/>
              <a:chExt cx="897615" cy="453023"/>
            </a:xfrm>
          </p:grpSpPr>
          <p:sp>
            <p:nvSpPr>
              <p:cNvPr id="61" name="Freeform 36">
                <a:extLst>
                  <a:ext uri="{FF2B5EF4-FFF2-40B4-BE49-F238E27FC236}">
                    <a16:creationId xmlns:a16="http://schemas.microsoft.com/office/drawing/2014/main" id="{F0B75E28-F8D8-BFA0-648B-59449C3AEB28}"/>
                  </a:ext>
                </a:extLst>
              </p:cNvPr>
              <p:cNvSpPr/>
              <p:nvPr/>
            </p:nvSpPr>
            <p:spPr>
              <a:xfrm>
                <a:off x="0" y="80278"/>
                <a:ext cx="897615" cy="325120"/>
              </a:xfrm>
              <a:custGeom>
                <a:avLst/>
                <a:gdLst/>
                <a:ahLst/>
                <a:cxnLst/>
                <a:rect l="l" t="t" r="r" b="b"/>
                <a:pathLst>
                  <a:path w="897615" h="401383">
                    <a:moveTo>
                      <a:pt x="45432" y="0"/>
                    </a:moveTo>
                    <a:lnTo>
                      <a:pt x="852183" y="0"/>
                    </a:lnTo>
                    <a:cubicBezTo>
                      <a:pt x="877274" y="0"/>
                      <a:pt x="897615" y="20341"/>
                      <a:pt x="897615" y="45432"/>
                    </a:cubicBezTo>
                    <a:lnTo>
                      <a:pt x="897615" y="355951"/>
                    </a:lnTo>
                    <a:cubicBezTo>
                      <a:pt x="897615" y="381042"/>
                      <a:pt x="877274" y="401383"/>
                      <a:pt x="852183" y="401383"/>
                    </a:cubicBezTo>
                    <a:lnTo>
                      <a:pt x="45432" y="401383"/>
                    </a:lnTo>
                    <a:cubicBezTo>
                      <a:pt x="20341" y="401383"/>
                      <a:pt x="0" y="381042"/>
                      <a:pt x="0" y="355951"/>
                    </a:cubicBezTo>
                    <a:lnTo>
                      <a:pt x="0" y="45432"/>
                    </a:lnTo>
                    <a:cubicBezTo>
                      <a:pt x="0" y="20341"/>
                      <a:pt x="20341" y="0"/>
                      <a:pt x="45432" y="0"/>
                    </a:cubicBezTo>
                    <a:close/>
                  </a:path>
                </a:pathLst>
              </a:custGeom>
              <a:solidFill>
                <a:srgbClr val="FFFFFF"/>
              </a:solidFill>
              <a:ln w="9525" cap="sq">
                <a:noFill/>
                <a:prstDash val="solid"/>
                <a:miter/>
              </a:ln>
              <a:effectLst>
                <a:innerShdw blurRad="63500" dist="50800" dir="13500000">
                  <a:prstClr val="black">
                    <a:alpha val="50000"/>
                  </a:prstClr>
                </a:innerShdw>
              </a:effectLst>
            </p:spPr>
            <p:txBody>
              <a:bodyPr/>
              <a:lstStyle/>
              <a:p>
                <a:endParaRPr lang="en-US" sz="800">
                  <a:latin typeface="Myriad Pro" panose="020B0503030403020204" pitchFamily="34" charset="0"/>
                  <a:cs typeface="Segoe UI" panose="020B0502040204020203" pitchFamily="34" charset="0"/>
                </a:endParaRPr>
              </a:p>
            </p:txBody>
          </p:sp>
          <p:sp>
            <p:nvSpPr>
              <p:cNvPr id="62" name="TextBox 37">
                <a:extLst>
                  <a:ext uri="{FF2B5EF4-FFF2-40B4-BE49-F238E27FC236}">
                    <a16:creationId xmlns:a16="http://schemas.microsoft.com/office/drawing/2014/main" id="{690E940D-3968-0102-9B89-9379865EDD56}"/>
                  </a:ext>
                </a:extLst>
              </p:cNvPr>
              <p:cNvSpPr txBox="1"/>
              <p:nvPr/>
            </p:nvSpPr>
            <p:spPr>
              <a:xfrm>
                <a:off x="0" y="-47625"/>
                <a:ext cx="897615" cy="449008"/>
              </a:xfrm>
              <a:prstGeom prst="rect">
                <a:avLst/>
              </a:prstGeom>
            </p:spPr>
            <p:txBody>
              <a:bodyPr lIns="33867" tIns="33867" rIns="33867" bIns="33867" rtlCol="0" anchor="ctr"/>
              <a:lstStyle/>
              <a:p>
                <a:pPr algn="ctr">
                  <a:lnSpc>
                    <a:spcPts val="1773"/>
                  </a:lnSpc>
                </a:pPr>
                <a:endParaRPr sz="800">
                  <a:latin typeface="Myriad Pro" panose="020B0503030403020204" pitchFamily="34" charset="0"/>
                  <a:cs typeface="Segoe UI" panose="020B0502040204020203" pitchFamily="34" charset="0"/>
                </a:endParaRPr>
              </a:p>
            </p:txBody>
          </p:sp>
        </p:grpSp>
        <p:grpSp>
          <p:nvGrpSpPr>
            <p:cNvPr id="63" name="Group 41">
              <a:extLst>
                <a:ext uri="{FF2B5EF4-FFF2-40B4-BE49-F238E27FC236}">
                  <a16:creationId xmlns:a16="http://schemas.microsoft.com/office/drawing/2014/main" id="{74986413-73F3-D0EC-756F-D26D894F260D}"/>
                </a:ext>
              </a:extLst>
            </p:cNvPr>
            <p:cNvGrpSpPr/>
            <p:nvPr/>
          </p:nvGrpSpPr>
          <p:grpSpPr>
            <a:xfrm>
              <a:off x="8753309" y="3643952"/>
              <a:ext cx="2272088" cy="1136551"/>
              <a:chOff x="0" y="-47625"/>
              <a:chExt cx="897615" cy="449008"/>
            </a:xfrm>
          </p:grpSpPr>
          <p:sp>
            <p:nvSpPr>
              <p:cNvPr id="64" name="Freeform 42">
                <a:extLst>
                  <a:ext uri="{FF2B5EF4-FFF2-40B4-BE49-F238E27FC236}">
                    <a16:creationId xmlns:a16="http://schemas.microsoft.com/office/drawing/2014/main" id="{DB58905B-0391-614B-E3A3-FD6E787302EF}"/>
                  </a:ext>
                </a:extLst>
              </p:cNvPr>
              <p:cNvSpPr/>
              <p:nvPr/>
            </p:nvSpPr>
            <p:spPr>
              <a:xfrm>
                <a:off x="0" y="0"/>
                <a:ext cx="897615" cy="325120"/>
              </a:xfrm>
              <a:custGeom>
                <a:avLst/>
                <a:gdLst/>
                <a:ahLst/>
                <a:cxnLst/>
                <a:rect l="l" t="t" r="r" b="b"/>
                <a:pathLst>
                  <a:path w="897615" h="401383">
                    <a:moveTo>
                      <a:pt x="45432" y="0"/>
                    </a:moveTo>
                    <a:lnTo>
                      <a:pt x="852183" y="0"/>
                    </a:lnTo>
                    <a:cubicBezTo>
                      <a:pt x="877274" y="0"/>
                      <a:pt x="897615" y="20341"/>
                      <a:pt x="897615" y="45432"/>
                    </a:cubicBezTo>
                    <a:lnTo>
                      <a:pt x="897615" y="355951"/>
                    </a:lnTo>
                    <a:cubicBezTo>
                      <a:pt x="897615" y="381042"/>
                      <a:pt x="877274" y="401383"/>
                      <a:pt x="852183" y="401383"/>
                    </a:cubicBezTo>
                    <a:lnTo>
                      <a:pt x="45432" y="401383"/>
                    </a:lnTo>
                    <a:cubicBezTo>
                      <a:pt x="20341" y="401383"/>
                      <a:pt x="0" y="381042"/>
                      <a:pt x="0" y="355951"/>
                    </a:cubicBezTo>
                    <a:lnTo>
                      <a:pt x="0" y="45432"/>
                    </a:lnTo>
                    <a:cubicBezTo>
                      <a:pt x="0" y="20341"/>
                      <a:pt x="20341" y="0"/>
                      <a:pt x="45432" y="0"/>
                    </a:cubicBezTo>
                    <a:close/>
                  </a:path>
                </a:pathLst>
              </a:custGeom>
              <a:solidFill>
                <a:srgbClr val="FFFFFF"/>
              </a:solidFill>
              <a:ln w="9525" cap="sq">
                <a:noFill/>
                <a:prstDash val="solid"/>
                <a:miter/>
              </a:ln>
              <a:effectLst>
                <a:innerShdw blurRad="63500" dist="50800" dir="13500000">
                  <a:prstClr val="black">
                    <a:alpha val="50000"/>
                  </a:prstClr>
                </a:innerShdw>
              </a:effectLst>
            </p:spPr>
            <p:txBody>
              <a:bodyPr/>
              <a:lstStyle/>
              <a:p>
                <a:endParaRPr lang="en-US" sz="800">
                  <a:latin typeface="Myriad Pro" panose="020B0503030403020204" pitchFamily="34" charset="0"/>
                  <a:cs typeface="Segoe UI" panose="020B0502040204020203" pitchFamily="34" charset="0"/>
                </a:endParaRPr>
              </a:p>
            </p:txBody>
          </p:sp>
          <p:sp>
            <p:nvSpPr>
              <p:cNvPr id="65" name="TextBox 43">
                <a:extLst>
                  <a:ext uri="{FF2B5EF4-FFF2-40B4-BE49-F238E27FC236}">
                    <a16:creationId xmlns:a16="http://schemas.microsoft.com/office/drawing/2014/main" id="{252AED81-334B-FFCC-884F-00C4DE7DB2A6}"/>
                  </a:ext>
                </a:extLst>
              </p:cNvPr>
              <p:cNvSpPr txBox="1"/>
              <p:nvPr/>
            </p:nvSpPr>
            <p:spPr>
              <a:xfrm>
                <a:off x="0" y="-47625"/>
                <a:ext cx="897615" cy="449008"/>
              </a:xfrm>
              <a:prstGeom prst="rect">
                <a:avLst/>
              </a:prstGeom>
            </p:spPr>
            <p:txBody>
              <a:bodyPr lIns="33867" tIns="33867" rIns="33867" bIns="33867" rtlCol="0" anchor="ctr"/>
              <a:lstStyle/>
              <a:p>
                <a:pPr algn="ctr">
                  <a:lnSpc>
                    <a:spcPts val="1773"/>
                  </a:lnSpc>
                </a:pPr>
                <a:endParaRPr sz="800">
                  <a:latin typeface="Myriad Pro" panose="020B0503030403020204" pitchFamily="34" charset="0"/>
                  <a:cs typeface="Segoe UI" panose="020B0502040204020203" pitchFamily="34" charset="0"/>
                </a:endParaRPr>
              </a:p>
            </p:txBody>
          </p:sp>
        </p:grpSp>
        <p:grpSp>
          <p:nvGrpSpPr>
            <p:cNvPr id="66" name="Group 47">
              <a:extLst>
                <a:ext uri="{FF2B5EF4-FFF2-40B4-BE49-F238E27FC236}">
                  <a16:creationId xmlns:a16="http://schemas.microsoft.com/office/drawing/2014/main" id="{DFF3ECA6-8B04-1B9B-ABC2-E4798A1E690E}"/>
                </a:ext>
              </a:extLst>
            </p:cNvPr>
            <p:cNvGrpSpPr/>
            <p:nvPr/>
          </p:nvGrpSpPr>
          <p:grpSpPr>
            <a:xfrm>
              <a:off x="8753309" y="5023590"/>
              <a:ext cx="2272088" cy="1228441"/>
              <a:chOff x="0" y="-83927"/>
              <a:chExt cx="897615" cy="485310"/>
            </a:xfrm>
          </p:grpSpPr>
          <p:sp>
            <p:nvSpPr>
              <p:cNvPr id="67" name="Freeform 48">
                <a:extLst>
                  <a:ext uri="{FF2B5EF4-FFF2-40B4-BE49-F238E27FC236}">
                    <a16:creationId xmlns:a16="http://schemas.microsoft.com/office/drawing/2014/main" id="{5091705A-D292-E521-8118-9CF026F29883}"/>
                  </a:ext>
                </a:extLst>
              </p:cNvPr>
              <p:cNvSpPr/>
              <p:nvPr/>
            </p:nvSpPr>
            <p:spPr>
              <a:xfrm>
                <a:off x="0" y="-83927"/>
                <a:ext cx="897615" cy="325120"/>
              </a:xfrm>
              <a:custGeom>
                <a:avLst/>
                <a:gdLst/>
                <a:ahLst/>
                <a:cxnLst/>
                <a:rect l="l" t="t" r="r" b="b"/>
                <a:pathLst>
                  <a:path w="897615" h="401383">
                    <a:moveTo>
                      <a:pt x="45432" y="0"/>
                    </a:moveTo>
                    <a:lnTo>
                      <a:pt x="852183" y="0"/>
                    </a:lnTo>
                    <a:cubicBezTo>
                      <a:pt x="877274" y="0"/>
                      <a:pt x="897615" y="20341"/>
                      <a:pt x="897615" y="45432"/>
                    </a:cubicBezTo>
                    <a:lnTo>
                      <a:pt x="897615" y="355951"/>
                    </a:lnTo>
                    <a:cubicBezTo>
                      <a:pt x="897615" y="381042"/>
                      <a:pt x="877274" y="401383"/>
                      <a:pt x="852183" y="401383"/>
                    </a:cubicBezTo>
                    <a:lnTo>
                      <a:pt x="45432" y="401383"/>
                    </a:lnTo>
                    <a:cubicBezTo>
                      <a:pt x="20341" y="401383"/>
                      <a:pt x="0" y="381042"/>
                      <a:pt x="0" y="355951"/>
                    </a:cubicBezTo>
                    <a:lnTo>
                      <a:pt x="0" y="45432"/>
                    </a:lnTo>
                    <a:cubicBezTo>
                      <a:pt x="0" y="20341"/>
                      <a:pt x="20341" y="0"/>
                      <a:pt x="45432" y="0"/>
                    </a:cubicBezTo>
                    <a:close/>
                  </a:path>
                </a:pathLst>
              </a:custGeom>
              <a:solidFill>
                <a:srgbClr val="FFFFFF"/>
              </a:solidFill>
              <a:ln w="9525" cap="sq">
                <a:noFill/>
                <a:prstDash val="solid"/>
                <a:miter/>
              </a:ln>
              <a:effectLst>
                <a:innerShdw blurRad="63500" dist="50800" dir="13500000">
                  <a:prstClr val="black">
                    <a:alpha val="50000"/>
                  </a:prstClr>
                </a:innerShdw>
              </a:effectLst>
            </p:spPr>
            <p:txBody>
              <a:bodyPr/>
              <a:lstStyle/>
              <a:p>
                <a:endParaRPr lang="en-US" sz="800">
                  <a:solidFill>
                    <a:srgbClr val="004C45"/>
                  </a:solidFill>
                  <a:latin typeface="Myriad Pro" panose="020B0503030403020204" pitchFamily="34" charset="0"/>
                  <a:cs typeface="Segoe UI" panose="020B0502040204020203" pitchFamily="34" charset="0"/>
                </a:endParaRPr>
              </a:p>
            </p:txBody>
          </p:sp>
          <p:sp>
            <p:nvSpPr>
              <p:cNvPr id="68" name="TextBox 49">
                <a:extLst>
                  <a:ext uri="{FF2B5EF4-FFF2-40B4-BE49-F238E27FC236}">
                    <a16:creationId xmlns:a16="http://schemas.microsoft.com/office/drawing/2014/main" id="{556C5EAF-E61D-9FEA-DD13-119ABDC1F699}"/>
                  </a:ext>
                </a:extLst>
              </p:cNvPr>
              <p:cNvSpPr txBox="1"/>
              <p:nvPr/>
            </p:nvSpPr>
            <p:spPr>
              <a:xfrm>
                <a:off x="0" y="-47625"/>
                <a:ext cx="897615" cy="449008"/>
              </a:xfrm>
              <a:prstGeom prst="rect">
                <a:avLst/>
              </a:prstGeom>
            </p:spPr>
            <p:txBody>
              <a:bodyPr lIns="33867" tIns="33867" rIns="33867" bIns="33867" rtlCol="0" anchor="ctr"/>
              <a:lstStyle/>
              <a:p>
                <a:pPr algn="ctr">
                  <a:lnSpc>
                    <a:spcPts val="1773"/>
                  </a:lnSpc>
                </a:pPr>
                <a:endParaRPr sz="800">
                  <a:solidFill>
                    <a:srgbClr val="004C45"/>
                  </a:solidFill>
                  <a:latin typeface="Myriad Pro" panose="020B0503030403020204" pitchFamily="34" charset="0"/>
                  <a:cs typeface="Segoe UI" panose="020B0502040204020203" pitchFamily="34" charset="0"/>
                </a:endParaRPr>
              </a:p>
            </p:txBody>
          </p:sp>
        </p:grpSp>
        <p:sp>
          <p:nvSpPr>
            <p:cNvPr id="73" name="TextBox 60">
              <a:extLst>
                <a:ext uri="{FF2B5EF4-FFF2-40B4-BE49-F238E27FC236}">
                  <a16:creationId xmlns:a16="http://schemas.microsoft.com/office/drawing/2014/main" id="{6300D695-6052-77A2-835E-995D06088579}"/>
                </a:ext>
              </a:extLst>
            </p:cNvPr>
            <p:cNvSpPr txBox="1"/>
            <p:nvPr/>
          </p:nvSpPr>
          <p:spPr>
            <a:xfrm>
              <a:off x="8792126" y="2630751"/>
              <a:ext cx="2227766" cy="553998"/>
            </a:xfrm>
            <a:prstGeom prst="rect">
              <a:avLst/>
            </a:prstGeom>
          </p:spPr>
          <p:txBody>
            <a:bodyPr wrap="square" lIns="0" tIns="0" rIns="0" bIns="0" rtlCol="0" anchor="t">
              <a:spAutoFit/>
            </a:bodyPr>
            <a:lstStyle/>
            <a:p>
              <a:pPr algn="ctr"/>
              <a:r>
                <a:rPr lang="en-NZ" b="1">
                  <a:latin typeface="Myriad Pro" panose="020B0503030403020204" pitchFamily="34" charset="0"/>
                </a:rPr>
                <a:t>Chronic</a:t>
              </a:r>
              <a:br>
                <a:rPr lang="en-NZ" b="1">
                  <a:latin typeface="Myriad Pro" panose="020B0503030403020204" pitchFamily="34" charset="0"/>
                </a:rPr>
              </a:br>
              <a:r>
                <a:rPr lang="en-NZ" b="1">
                  <a:latin typeface="Myriad Pro" panose="020B0503030403020204" pitchFamily="34" charset="0"/>
                </a:rPr>
                <a:t>Inflammation</a:t>
              </a:r>
            </a:p>
          </p:txBody>
        </p:sp>
        <p:sp>
          <p:nvSpPr>
            <p:cNvPr id="74" name="TextBox 61">
              <a:extLst>
                <a:ext uri="{FF2B5EF4-FFF2-40B4-BE49-F238E27FC236}">
                  <a16:creationId xmlns:a16="http://schemas.microsoft.com/office/drawing/2014/main" id="{825DD891-EF1C-8B5B-7CEA-381B23726ACB}"/>
                </a:ext>
              </a:extLst>
            </p:cNvPr>
            <p:cNvSpPr txBox="1"/>
            <p:nvPr/>
          </p:nvSpPr>
          <p:spPr>
            <a:xfrm>
              <a:off x="8905103" y="2762072"/>
              <a:ext cx="1968500" cy="169855"/>
            </a:xfrm>
            <a:prstGeom prst="rect">
              <a:avLst/>
            </a:prstGeom>
          </p:spPr>
          <p:txBody>
            <a:bodyPr lIns="0" tIns="0" rIns="0" bIns="0" rtlCol="0" anchor="t">
              <a:spAutoFit/>
            </a:bodyPr>
            <a:lstStyle/>
            <a:p>
              <a:pPr algn="ctr">
                <a:lnSpc>
                  <a:spcPts val="1307"/>
                </a:lnSpc>
              </a:pPr>
              <a:endParaRPr lang="en-US" sz="1400">
                <a:latin typeface="Myriad Pro" panose="020B0503030403020204" pitchFamily="34" charset="0"/>
                <a:ea typeface="TT Hoves"/>
                <a:cs typeface="Segoe UI" panose="020B0502040204020203" pitchFamily="34" charset="0"/>
                <a:sym typeface="TT Hoves"/>
              </a:endParaRPr>
            </a:p>
          </p:txBody>
        </p:sp>
        <p:sp>
          <p:nvSpPr>
            <p:cNvPr id="76" name="TextBox 65">
              <a:extLst>
                <a:ext uri="{FF2B5EF4-FFF2-40B4-BE49-F238E27FC236}">
                  <a16:creationId xmlns:a16="http://schemas.microsoft.com/office/drawing/2014/main" id="{AFF04904-ECB0-A41E-EC08-F5EF2AF7591E}"/>
                </a:ext>
              </a:extLst>
            </p:cNvPr>
            <p:cNvSpPr txBox="1"/>
            <p:nvPr/>
          </p:nvSpPr>
          <p:spPr>
            <a:xfrm>
              <a:off x="8753308" y="3928257"/>
              <a:ext cx="2272088" cy="553998"/>
            </a:xfrm>
            <a:prstGeom prst="rect">
              <a:avLst/>
            </a:prstGeom>
          </p:spPr>
          <p:txBody>
            <a:bodyPr wrap="square" lIns="0" tIns="0" rIns="0" bIns="0" rtlCol="0" anchor="t">
              <a:spAutoFit/>
            </a:bodyPr>
            <a:lstStyle/>
            <a:p>
              <a:pPr algn="ctr"/>
              <a:r>
                <a:rPr lang="en-NZ" b="1">
                  <a:latin typeface="Myriad Pro" panose="020B0503030403020204" pitchFamily="34" charset="0"/>
                </a:rPr>
                <a:t>Damages</a:t>
              </a:r>
              <a:br>
                <a:rPr lang="en-NZ" b="1">
                  <a:latin typeface="Myriad Pro" panose="020B0503030403020204" pitchFamily="34" charset="0"/>
                </a:rPr>
              </a:br>
              <a:r>
                <a:rPr lang="en-NZ" b="1">
                  <a:latin typeface="Myriad Pro" panose="020B0503030403020204" pitchFamily="34" charset="0"/>
                </a:rPr>
                <a:t>Neurons</a:t>
              </a:r>
            </a:p>
          </p:txBody>
        </p:sp>
        <p:sp>
          <p:nvSpPr>
            <p:cNvPr id="78" name="TextBox 69">
              <a:extLst>
                <a:ext uri="{FF2B5EF4-FFF2-40B4-BE49-F238E27FC236}">
                  <a16:creationId xmlns:a16="http://schemas.microsoft.com/office/drawing/2014/main" id="{485150B6-5C90-AC4F-9337-A34B9FE5A429}"/>
                </a:ext>
              </a:extLst>
            </p:cNvPr>
            <p:cNvSpPr txBox="1"/>
            <p:nvPr/>
          </p:nvSpPr>
          <p:spPr>
            <a:xfrm>
              <a:off x="8747805" y="5321643"/>
              <a:ext cx="2272088" cy="269304"/>
            </a:xfrm>
            <a:prstGeom prst="rect">
              <a:avLst/>
            </a:prstGeom>
          </p:spPr>
          <p:txBody>
            <a:bodyPr wrap="square" lIns="0" tIns="0" rIns="0" bIns="0" rtlCol="0" anchor="t">
              <a:spAutoFit/>
            </a:bodyPr>
            <a:lstStyle/>
            <a:p>
              <a:pPr algn="ctr"/>
              <a:r>
                <a:rPr lang="en-NZ" sz="1750" b="1">
                  <a:latin typeface="Myriad Pro" panose="020B0503030403020204" pitchFamily="34" charset="0"/>
                </a:rPr>
                <a:t>Neurodegeneration</a:t>
              </a:r>
              <a:r>
                <a:rPr lang="en-NZ" sz="1750">
                  <a:latin typeface="Myriad Pro" panose="020B0503030403020204" pitchFamily="34" charset="0"/>
                </a:rPr>
                <a:t> </a:t>
              </a:r>
            </a:p>
          </p:txBody>
        </p:sp>
      </p:grpSp>
      <p:grpSp>
        <p:nvGrpSpPr>
          <p:cNvPr id="86" name="Group 85">
            <a:extLst>
              <a:ext uri="{FF2B5EF4-FFF2-40B4-BE49-F238E27FC236}">
                <a16:creationId xmlns:a16="http://schemas.microsoft.com/office/drawing/2014/main" id="{C976DBB1-2088-D553-F261-DC99C0280FB0}"/>
              </a:ext>
            </a:extLst>
          </p:cNvPr>
          <p:cNvGrpSpPr/>
          <p:nvPr/>
        </p:nvGrpSpPr>
        <p:grpSpPr>
          <a:xfrm>
            <a:off x="6096000" y="2546642"/>
            <a:ext cx="1933566" cy="3117437"/>
            <a:chOff x="6381509" y="2762072"/>
            <a:chExt cx="1933566" cy="3117437"/>
          </a:xfrm>
        </p:grpSpPr>
        <p:sp>
          <p:nvSpPr>
            <p:cNvPr id="45" name="Freeform 2">
              <a:extLst>
                <a:ext uri="{FF2B5EF4-FFF2-40B4-BE49-F238E27FC236}">
                  <a16:creationId xmlns:a16="http://schemas.microsoft.com/office/drawing/2014/main" id="{2D175BA4-1FDE-8785-91EF-3ABAAED517B2}"/>
                </a:ext>
              </a:extLst>
            </p:cNvPr>
            <p:cNvSpPr/>
            <p:nvPr/>
          </p:nvSpPr>
          <p:spPr>
            <a:xfrm rot="5400000">
              <a:off x="5978321" y="3542756"/>
              <a:ext cx="3117437" cy="1556070"/>
            </a:xfrm>
            <a:custGeom>
              <a:avLst/>
              <a:gdLst/>
              <a:ahLst/>
              <a:cxnLst/>
              <a:rect l="l" t="t" r="r" b="b"/>
              <a:pathLst>
                <a:path w="4676156" h="2334105">
                  <a:moveTo>
                    <a:pt x="0" y="0"/>
                  </a:moveTo>
                  <a:lnTo>
                    <a:pt x="4676156" y="0"/>
                  </a:lnTo>
                  <a:lnTo>
                    <a:pt x="4676156" y="2334104"/>
                  </a:lnTo>
                  <a:lnTo>
                    <a:pt x="0" y="2334104"/>
                  </a:lnTo>
                  <a:lnTo>
                    <a:pt x="0" y="0"/>
                  </a:lnTo>
                  <a:close/>
                </a:path>
              </a:pathLst>
            </a:custGeom>
            <a:blipFill>
              <a:blip>
                <a:extLst>
                  <a:ext uri="{96DAC541-7B7A-43D3-8B79-37D633B846F1}">
                    <asvg:svgBlip xmlns:asvg="http://schemas.microsoft.com/office/drawing/2016/SVG/main" r:embed="rId4"/>
                  </a:ext>
                </a:extLst>
              </a:blip>
              <a:stretch>
                <a:fillRect b="-300680"/>
              </a:stretch>
            </a:blipFill>
          </p:spPr>
          <p:txBody>
            <a:bodyPr/>
            <a:lstStyle/>
            <a:p>
              <a:endParaRPr lang="en-US" sz="800">
                <a:latin typeface="Myriad Pro" panose="020B0503030403020204" pitchFamily="34" charset="0"/>
                <a:cs typeface="Segoe UI" panose="020B0502040204020203" pitchFamily="34" charset="0"/>
              </a:endParaRPr>
            </a:p>
          </p:txBody>
        </p:sp>
        <p:sp>
          <p:nvSpPr>
            <p:cNvPr id="46" name="AutoShape 3">
              <a:extLst>
                <a:ext uri="{FF2B5EF4-FFF2-40B4-BE49-F238E27FC236}">
                  <a16:creationId xmlns:a16="http://schemas.microsoft.com/office/drawing/2014/main" id="{3D0379CC-0074-1750-1517-56FFF808CAD9}"/>
                </a:ext>
              </a:extLst>
            </p:cNvPr>
            <p:cNvSpPr/>
            <p:nvPr/>
          </p:nvSpPr>
          <p:spPr>
            <a:xfrm flipV="1">
              <a:off x="6738294" y="3374106"/>
              <a:ext cx="1556070" cy="898397"/>
            </a:xfrm>
            <a:prstGeom prst="line">
              <a:avLst/>
            </a:prstGeom>
            <a:ln w="171450" cap="flat">
              <a:solidFill>
                <a:schemeClr val="tx1"/>
              </a:solidFill>
              <a:prstDash val="solid"/>
              <a:headEnd type="none" w="sm" len="sm"/>
              <a:tailEnd type="none" w="sm" len="sm"/>
            </a:ln>
          </p:spPr>
          <p:txBody>
            <a:bodyPr/>
            <a:lstStyle/>
            <a:p>
              <a:endParaRPr lang="en-US" sz="800">
                <a:latin typeface="Myriad Pro" panose="020B0503030403020204" pitchFamily="34" charset="0"/>
                <a:cs typeface="Segoe UI" panose="020B0502040204020203" pitchFamily="34" charset="0"/>
              </a:endParaRPr>
            </a:p>
          </p:txBody>
        </p:sp>
        <p:sp>
          <p:nvSpPr>
            <p:cNvPr id="47" name="AutoShape 4">
              <a:extLst>
                <a:ext uri="{FF2B5EF4-FFF2-40B4-BE49-F238E27FC236}">
                  <a16:creationId xmlns:a16="http://schemas.microsoft.com/office/drawing/2014/main" id="{0ACA0FA7-A04E-4D78-86E8-3022DA222B20}"/>
                </a:ext>
              </a:extLst>
            </p:cNvPr>
            <p:cNvSpPr/>
            <p:nvPr/>
          </p:nvSpPr>
          <p:spPr>
            <a:xfrm>
              <a:off x="7165047" y="4518889"/>
              <a:ext cx="1129316" cy="652011"/>
            </a:xfrm>
            <a:prstGeom prst="line">
              <a:avLst/>
            </a:prstGeom>
            <a:ln w="171450" cap="flat">
              <a:solidFill>
                <a:schemeClr val="tx1"/>
              </a:solidFill>
              <a:prstDash val="solid"/>
              <a:headEnd type="none" w="sm" len="sm"/>
              <a:tailEnd type="none" w="sm" len="sm"/>
            </a:ln>
          </p:spPr>
          <p:txBody>
            <a:bodyPr/>
            <a:lstStyle/>
            <a:p>
              <a:endParaRPr lang="en-US" sz="800">
                <a:latin typeface="Myriad Pro" panose="020B0503030403020204" pitchFamily="34" charset="0"/>
                <a:cs typeface="Segoe UI" panose="020B0502040204020203" pitchFamily="34" charset="0"/>
              </a:endParaRPr>
            </a:p>
          </p:txBody>
        </p:sp>
        <p:sp>
          <p:nvSpPr>
            <p:cNvPr id="49" name="Freeform 6">
              <a:extLst>
                <a:ext uri="{FF2B5EF4-FFF2-40B4-BE49-F238E27FC236}">
                  <a16:creationId xmlns:a16="http://schemas.microsoft.com/office/drawing/2014/main" id="{16352058-39A6-AFED-E38F-5519DD2629E2}"/>
                </a:ext>
              </a:extLst>
            </p:cNvPr>
            <p:cNvSpPr/>
            <p:nvPr/>
          </p:nvSpPr>
          <p:spPr>
            <a:xfrm>
              <a:off x="6381509" y="3712525"/>
              <a:ext cx="985382" cy="985382"/>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C008C"/>
            </a:solidFill>
            <a:ln w="171450" cap="sq">
              <a:solidFill>
                <a:schemeClr val="tx1"/>
              </a:solidFill>
              <a:prstDash val="solid"/>
              <a:miter/>
            </a:ln>
          </p:spPr>
          <p:txBody>
            <a:bodyPr/>
            <a:lstStyle/>
            <a:p>
              <a:endParaRPr lang="en-US" sz="800">
                <a:latin typeface="Myriad Pro" panose="020B0503030403020204" pitchFamily="34" charset="0"/>
                <a:cs typeface="Segoe UI" panose="020B0502040204020203" pitchFamily="34" charset="0"/>
              </a:endParaRPr>
            </a:p>
          </p:txBody>
        </p:sp>
        <p:sp>
          <p:nvSpPr>
            <p:cNvPr id="81" name="Freeform 24">
              <a:extLst>
                <a:ext uri="{FF2B5EF4-FFF2-40B4-BE49-F238E27FC236}">
                  <a16:creationId xmlns:a16="http://schemas.microsoft.com/office/drawing/2014/main" id="{038B3F61-85BD-1D21-FAA5-298B05CC047A}"/>
                </a:ext>
              </a:extLst>
            </p:cNvPr>
            <p:cNvSpPr/>
            <p:nvPr/>
          </p:nvSpPr>
          <p:spPr>
            <a:xfrm>
              <a:off x="7078667" y="3077564"/>
              <a:ext cx="338419" cy="338419"/>
            </a:xfrm>
            <a:custGeom>
              <a:avLst/>
              <a:gdLst/>
              <a:ahLst/>
              <a:cxnLst/>
              <a:rect l="l" t="t" r="r" b="b"/>
              <a:pathLst>
                <a:path w="507628" h="507628">
                  <a:moveTo>
                    <a:pt x="0" y="0"/>
                  </a:moveTo>
                  <a:lnTo>
                    <a:pt x="507628" y="0"/>
                  </a:lnTo>
                  <a:lnTo>
                    <a:pt x="507628" y="507627"/>
                  </a:lnTo>
                  <a:lnTo>
                    <a:pt x="0" y="507627"/>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p>
              <a:endParaRPr lang="en-US" sz="800">
                <a:latin typeface="Myriad Pro" panose="020B0503030403020204" pitchFamily="34" charset="0"/>
                <a:cs typeface="Segoe UI" panose="020B0502040204020203" pitchFamily="34" charset="0"/>
              </a:endParaRPr>
            </a:p>
          </p:txBody>
        </p:sp>
        <p:sp>
          <p:nvSpPr>
            <p:cNvPr id="82" name="Freeform 8">
              <a:extLst>
                <a:ext uri="{FF2B5EF4-FFF2-40B4-BE49-F238E27FC236}">
                  <a16:creationId xmlns:a16="http://schemas.microsoft.com/office/drawing/2014/main" id="{C0476792-1D13-B935-02C3-A00302DCF899}"/>
                </a:ext>
              </a:extLst>
            </p:cNvPr>
            <p:cNvSpPr/>
            <p:nvPr/>
          </p:nvSpPr>
          <p:spPr>
            <a:xfrm rot="10800000">
              <a:off x="7078667" y="5131168"/>
              <a:ext cx="274833" cy="274833"/>
            </a:xfrm>
            <a:custGeom>
              <a:avLst/>
              <a:gdLst/>
              <a:ahLst/>
              <a:cxnLst/>
              <a:rect l="l" t="t" r="r" b="b"/>
              <a:pathLst>
                <a:path w="412250" h="412250">
                  <a:moveTo>
                    <a:pt x="0" y="0"/>
                  </a:moveTo>
                  <a:lnTo>
                    <a:pt x="412251" y="0"/>
                  </a:lnTo>
                  <a:lnTo>
                    <a:pt x="412251" y="412250"/>
                  </a:lnTo>
                  <a:lnTo>
                    <a:pt x="0" y="412250"/>
                  </a:lnTo>
                  <a:lnTo>
                    <a:pt x="0" y="0"/>
                  </a:lnTo>
                  <a:close/>
                </a:path>
              </a:pathLst>
            </a:custGeom>
            <a:blipFill>
              <a:blip>
                <a:extLst>
                  <a:ext uri="{96DAC541-7B7A-43D3-8B79-37D633B846F1}">
                    <asvg:svgBlip xmlns:asvg="http://schemas.microsoft.com/office/drawing/2016/SVG/main" r:embed="rId6"/>
                  </a:ext>
                </a:extLst>
              </a:blip>
              <a:stretch>
                <a:fillRect/>
              </a:stretch>
            </a:blipFill>
          </p:spPr>
          <p:txBody>
            <a:bodyPr/>
            <a:lstStyle/>
            <a:p>
              <a:endParaRPr lang="en-US" sz="800">
                <a:latin typeface="Myriad Pro" panose="020B0503030403020204" pitchFamily="34" charset="0"/>
                <a:cs typeface="Segoe UI" panose="020B0502040204020203" pitchFamily="34" charset="0"/>
              </a:endParaRPr>
            </a:p>
          </p:txBody>
        </p:sp>
        <p:sp>
          <p:nvSpPr>
            <p:cNvPr id="83" name="Freeform 7">
              <a:extLst>
                <a:ext uri="{FF2B5EF4-FFF2-40B4-BE49-F238E27FC236}">
                  <a16:creationId xmlns:a16="http://schemas.microsoft.com/office/drawing/2014/main" id="{6B2825E0-A686-7593-AEE1-E83394A8356F}"/>
                </a:ext>
              </a:extLst>
            </p:cNvPr>
            <p:cNvSpPr/>
            <p:nvPr/>
          </p:nvSpPr>
          <p:spPr>
            <a:xfrm>
              <a:off x="7706398" y="4124840"/>
              <a:ext cx="359415" cy="359415"/>
            </a:xfrm>
            <a:custGeom>
              <a:avLst/>
              <a:gdLst/>
              <a:ahLst/>
              <a:cxnLst/>
              <a:rect l="l" t="t" r="r" b="b"/>
              <a:pathLst>
                <a:path w="539122" h="539122">
                  <a:moveTo>
                    <a:pt x="0" y="0"/>
                  </a:moveTo>
                  <a:lnTo>
                    <a:pt x="539122" y="0"/>
                  </a:lnTo>
                  <a:lnTo>
                    <a:pt x="539122" y="539121"/>
                  </a:lnTo>
                  <a:lnTo>
                    <a:pt x="0" y="539121"/>
                  </a:lnTo>
                  <a:lnTo>
                    <a:pt x="0" y="0"/>
                  </a:lnTo>
                  <a:close/>
                </a:path>
              </a:pathLst>
            </a:custGeom>
            <a:blipFill>
              <a:blip>
                <a:extLst>
                  <a:ext uri="{96DAC541-7B7A-43D3-8B79-37D633B846F1}">
                    <asvg:svgBlip xmlns:asvg="http://schemas.microsoft.com/office/drawing/2016/SVG/main" r:embed="rId7"/>
                  </a:ext>
                </a:extLst>
              </a:blip>
              <a:stretch>
                <a:fillRect/>
              </a:stretch>
            </a:blipFill>
          </p:spPr>
          <p:txBody>
            <a:bodyPr/>
            <a:lstStyle/>
            <a:p>
              <a:endParaRPr lang="en-US" sz="800">
                <a:latin typeface="Myriad Pro" panose="020B0503030403020204" pitchFamily="34" charset="0"/>
                <a:cs typeface="Segoe UI" panose="020B0502040204020203" pitchFamily="34" charset="0"/>
              </a:endParaRPr>
            </a:p>
          </p:txBody>
        </p:sp>
        <p:sp>
          <p:nvSpPr>
            <p:cNvPr id="85" name="Freeform 53">
              <a:extLst>
                <a:ext uri="{FF2B5EF4-FFF2-40B4-BE49-F238E27FC236}">
                  <a16:creationId xmlns:a16="http://schemas.microsoft.com/office/drawing/2014/main" id="{C16F6AE3-D020-F1FF-7D57-4DE4BF4D397A}"/>
                </a:ext>
              </a:extLst>
            </p:cNvPr>
            <p:cNvSpPr/>
            <p:nvPr/>
          </p:nvSpPr>
          <p:spPr>
            <a:xfrm>
              <a:off x="6672266" y="3947618"/>
              <a:ext cx="406400" cy="464457"/>
            </a:xfrm>
            <a:custGeom>
              <a:avLst/>
              <a:gdLst/>
              <a:ahLst/>
              <a:cxnLst/>
              <a:rect l="l" t="t" r="r" b="b"/>
              <a:pathLst>
                <a:path w="609600" h="696686">
                  <a:moveTo>
                    <a:pt x="0" y="0"/>
                  </a:moveTo>
                  <a:lnTo>
                    <a:pt x="609600" y="0"/>
                  </a:lnTo>
                  <a:lnTo>
                    <a:pt x="609600" y="696686"/>
                  </a:lnTo>
                  <a:lnTo>
                    <a:pt x="0" y="696686"/>
                  </a:lnTo>
                  <a:lnTo>
                    <a:pt x="0" y="0"/>
                  </a:lnTo>
                  <a:close/>
                </a:path>
              </a:pathLst>
            </a:custGeom>
            <a:blipFill>
              <a:blip>
                <a:extLst>
                  <a:ext uri="{96DAC541-7B7A-43D3-8B79-37D633B846F1}">
                    <asvg:svgBlip xmlns:asvg="http://schemas.microsoft.com/office/drawing/2016/SVG/main" r:embed="rId8"/>
                  </a:ext>
                </a:extLst>
              </a:blip>
              <a:stretch>
                <a:fillRect/>
              </a:stretch>
            </a:blipFill>
          </p:spPr>
          <p:txBody>
            <a:bodyPr/>
            <a:lstStyle/>
            <a:p>
              <a:endParaRPr lang="en-US" sz="800">
                <a:latin typeface="Myriad Pro" panose="020B0503030403020204" pitchFamily="34" charset="0"/>
                <a:cs typeface="Segoe UI" panose="020B0502040204020203" pitchFamily="34" charset="0"/>
              </a:endParaRPr>
            </a:p>
          </p:txBody>
        </p:sp>
      </p:grpSp>
      <p:grpSp>
        <p:nvGrpSpPr>
          <p:cNvPr id="6" name="Group 5">
            <a:extLst>
              <a:ext uri="{FF2B5EF4-FFF2-40B4-BE49-F238E27FC236}">
                <a16:creationId xmlns:a16="http://schemas.microsoft.com/office/drawing/2014/main" id="{7861A6B9-06DF-4C6B-A8BF-D18B62FFA4E4}"/>
              </a:ext>
            </a:extLst>
          </p:cNvPr>
          <p:cNvGrpSpPr/>
          <p:nvPr/>
        </p:nvGrpSpPr>
        <p:grpSpPr>
          <a:xfrm>
            <a:off x="1305701" y="2677292"/>
            <a:ext cx="2440046" cy="1233825"/>
            <a:chOff x="360710" y="2858613"/>
            <a:chExt cx="2440046" cy="1233825"/>
          </a:xfrm>
        </p:grpSpPr>
        <p:pic>
          <p:nvPicPr>
            <p:cNvPr id="3" name="Picture 2">
              <a:extLst>
                <a:ext uri="{FF2B5EF4-FFF2-40B4-BE49-F238E27FC236}">
                  <a16:creationId xmlns:a16="http://schemas.microsoft.com/office/drawing/2014/main" id="{3BB98598-F338-7236-CCDD-2DAE12B5A68F}"/>
                </a:ext>
              </a:extLst>
            </p:cNvPr>
            <p:cNvPicPr>
              <a:picLocks noChangeAspect="1"/>
            </p:cNvPicPr>
            <p:nvPr/>
          </p:nvPicPr>
          <p:blipFill>
            <a:blip r:embed="rId9">
              <a:clrChange>
                <a:clrFrom>
                  <a:srgbClr val="1A0037"/>
                </a:clrFrom>
                <a:clrTo>
                  <a:srgbClr val="1A0037">
                    <a:alpha val="0"/>
                  </a:srgbClr>
                </a:clrTo>
              </a:clrChange>
            </a:blip>
            <a:srcRect l="11529" t="25637" r="77373" b="31206"/>
            <a:stretch>
              <a:fillRect/>
            </a:stretch>
          </p:blipFill>
          <p:spPr>
            <a:xfrm rot="3138367">
              <a:off x="1438753" y="2730435"/>
              <a:ext cx="768360" cy="1955646"/>
            </a:xfrm>
            <a:prstGeom prst="rect">
              <a:avLst/>
            </a:prstGeom>
          </p:spPr>
        </p:pic>
        <p:sp>
          <p:nvSpPr>
            <p:cNvPr id="5" name="TextBox 4">
              <a:extLst>
                <a:ext uri="{FF2B5EF4-FFF2-40B4-BE49-F238E27FC236}">
                  <a16:creationId xmlns:a16="http://schemas.microsoft.com/office/drawing/2014/main" id="{ABF781AB-A159-BDA5-52D5-810E137672B8}"/>
                </a:ext>
              </a:extLst>
            </p:cNvPr>
            <p:cNvSpPr txBox="1"/>
            <p:nvPr/>
          </p:nvSpPr>
          <p:spPr>
            <a:xfrm>
              <a:off x="360710" y="2858613"/>
              <a:ext cx="2095567" cy="707886"/>
            </a:xfrm>
            <a:prstGeom prst="rect">
              <a:avLst/>
            </a:prstGeom>
            <a:noFill/>
          </p:spPr>
          <p:txBody>
            <a:bodyPr wrap="square">
              <a:spAutoFit/>
            </a:bodyPr>
            <a:lstStyle/>
            <a:p>
              <a:pPr algn="ctr"/>
              <a:r>
                <a:rPr lang="en-NZ" sz="2000" b="1">
                  <a:solidFill>
                    <a:schemeClr val="accent4"/>
                  </a:solidFill>
                  <a:latin typeface="Myriad Pro" panose="020B0503030403020204" pitchFamily="34" charset="0"/>
                  <a:ea typeface="Roboto" panose="02000000000000000000" pitchFamily="2" charset="0"/>
                  <a:cs typeface="Roboto" panose="02000000000000000000" pitchFamily="2" charset="0"/>
                </a:rPr>
                <a:t>Neurotoxic </a:t>
              </a:r>
              <a:br>
                <a:rPr lang="en-NZ" sz="2000" b="1">
                  <a:solidFill>
                    <a:schemeClr val="accent4"/>
                  </a:solidFill>
                  <a:latin typeface="Myriad Pro" panose="020B0503030403020204" pitchFamily="34" charset="0"/>
                  <a:ea typeface="Roboto" panose="02000000000000000000" pitchFamily="2" charset="0"/>
                  <a:cs typeface="Roboto" panose="02000000000000000000" pitchFamily="2" charset="0"/>
                </a:rPr>
              </a:br>
              <a:r>
                <a:rPr lang="en-NZ" sz="2000" b="1">
                  <a:solidFill>
                    <a:schemeClr val="accent4"/>
                  </a:solidFill>
                  <a:latin typeface="Myriad Pro" panose="020B0503030403020204" pitchFamily="34" charset="0"/>
                  <a:ea typeface="Roboto" panose="02000000000000000000" pitchFamily="2" charset="0"/>
                  <a:cs typeface="Roboto" panose="02000000000000000000" pitchFamily="2" charset="0"/>
                </a:rPr>
                <a:t>Waste</a:t>
              </a:r>
            </a:p>
          </p:txBody>
        </p:sp>
      </p:grpSp>
      <p:pic>
        <p:nvPicPr>
          <p:cNvPr id="4" name="Picture 3">
            <a:extLst>
              <a:ext uri="{FF2B5EF4-FFF2-40B4-BE49-F238E27FC236}">
                <a16:creationId xmlns:a16="http://schemas.microsoft.com/office/drawing/2014/main" id="{67621FEB-6886-6FDB-9984-CCCFF9AF312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grpSp>
        <p:nvGrpSpPr>
          <p:cNvPr id="8" name="Group 7">
            <a:extLst>
              <a:ext uri="{FF2B5EF4-FFF2-40B4-BE49-F238E27FC236}">
                <a16:creationId xmlns:a16="http://schemas.microsoft.com/office/drawing/2014/main" id="{B7BF04B8-C0E9-8113-8880-156D7721B23B}"/>
              </a:ext>
            </a:extLst>
          </p:cNvPr>
          <p:cNvGrpSpPr/>
          <p:nvPr/>
        </p:nvGrpSpPr>
        <p:grpSpPr>
          <a:xfrm>
            <a:off x="973512" y="194289"/>
            <a:ext cx="11007300" cy="465891"/>
            <a:chOff x="973512" y="194289"/>
            <a:chExt cx="11007300" cy="465891"/>
          </a:xfrm>
        </p:grpSpPr>
        <p:pic>
          <p:nvPicPr>
            <p:cNvPr id="9" name="Picture 8">
              <a:extLst>
                <a:ext uri="{FF2B5EF4-FFF2-40B4-BE49-F238E27FC236}">
                  <a16:creationId xmlns:a16="http://schemas.microsoft.com/office/drawing/2014/main" id="{3FB83E20-14DC-2CEA-A88B-82B3D26289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0" name="Rectangle 9">
              <a:extLst>
                <a:ext uri="{FF2B5EF4-FFF2-40B4-BE49-F238E27FC236}">
                  <a16:creationId xmlns:a16="http://schemas.microsoft.com/office/drawing/2014/main" id="{E5B65E5D-547C-426B-62E2-1CF65F99DF89}"/>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extLst>
      <p:ext uri="{BB962C8B-B14F-4D97-AF65-F5344CB8AC3E}">
        <p14:creationId xmlns:p14="http://schemas.microsoft.com/office/powerpoint/2010/main" val="1981655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89842-58C7-3247-34D1-EC0258909E32}"/>
            </a:ext>
          </a:extLst>
        </p:cNvPr>
        <p:cNvGrpSpPr/>
        <p:nvPr/>
      </p:nvGrpSpPr>
      <p:grpSpPr>
        <a:xfrm>
          <a:off x="0" y="0"/>
          <a:ext cx="0" cy="0"/>
          <a:chOff x="0" y="0"/>
          <a:chExt cx="0" cy="0"/>
        </a:xfrm>
      </p:grpSpPr>
      <p:sp>
        <p:nvSpPr>
          <p:cNvPr id="165" name="Oval 164">
            <a:extLst>
              <a:ext uri="{FF2B5EF4-FFF2-40B4-BE49-F238E27FC236}">
                <a16:creationId xmlns:a16="http://schemas.microsoft.com/office/drawing/2014/main" id="{06A362F9-D323-11E3-1861-D20CE2F8EA6B}"/>
              </a:ext>
            </a:extLst>
          </p:cNvPr>
          <p:cNvSpPr/>
          <p:nvPr/>
        </p:nvSpPr>
        <p:spPr>
          <a:xfrm>
            <a:off x="3086884" y="1589340"/>
            <a:ext cx="3474375" cy="3474375"/>
          </a:xfrm>
          <a:prstGeom prst="ellipse">
            <a:avLst/>
          </a:prstGeom>
          <a:solidFill>
            <a:srgbClr val="4C2468"/>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a:p>
        </p:txBody>
      </p:sp>
      <p:grpSp>
        <p:nvGrpSpPr>
          <p:cNvPr id="84" name="Group 83">
            <a:extLst>
              <a:ext uri="{FF2B5EF4-FFF2-40B4-BE49-F238E27FC236}">
                <a16:creationId xmlns:a16="http://schemas.microsoft.com/office/drawing/2014/main" id="{4D3091D8-BC0F-92EA-947E-8EEA18C15BE9}"/>
              </a:ext>
            </a:extLst>
          </p:cNvPr>
          <p:cNvGrpSpPr/>
          <p:nvPr/>
        </p:nvGrpSpPr>
        <p:grpSpPr>
          <a:xfrm>
            <a:off x="4700247" y="777272"/>
            <a:ext cx="2451233" cy="5028170"/>
            <a:chOff x="3345462" y="1389211"/>
            <a:chExt cx="1952611" cy="4005355"/>
          </a:xfrm>
        </p:grpSpPr>
        <p:sp>
          <p:nvSpPr>
            <p:cNvPr id="8" name="Freeform 6">
              <a:extLst>
                <a:ext uri="{FF2B5EF4-FFF2-40B4-BE49-F238E27FC236}">
                  <a16:creationId xmlns:a16="http://schemas.microsoft.com/office/drawing/2014/main" id="{D0B23097-ECC6-D32F-0842-875D694FC3C6}"/>
                </a:ext>
              </a:extLst>
            </p:cNvPr>
            <p:cNvSpPr/>
            <p:nvPr/>
          </p:nvSpPr>
          <p:spPr>
            <a:xfrm rot="5400000">
              <a:off x="2319090" y="2415583"/>
              <a:ext cx="4005355" cy="1952611"/>
            </a:xfrm>
            <a:custGeom>
              <a:avLst/>
              <a:gdLst/>
              <a:ahLst/>
              <a:cxnLst/>
              <a:rect l="l" t="t" r="r" b="b"/>
              <a:pathLst>
                <a:path w="6008033" h="2928916">
                  <a:moveTo>
                    <a:pt x="0" y="0"/>
                  </a:moveTo>
                  <a:lnTo>
                    <a:pt x="6008032" y="0"/>
                  </a:lnTo>
                  <a:lnTo>
                    <a:pt x="6008032" y="2928916"/>
                  </a:lnTo>
                  <a:lnTo>
                    <a:pt x="0" y="2928916"/>
                  </a:lnTo>
                  <a:lnTo>
                    <a:pt x="0" y="0"/>
                  </a:lnTo>
                  <a:close/>
                </a:path>
              </a:pathLst>
            </a:custGeom>
            <a:blipFill>
              <a:blip>
                <a:extLst>
                  <a:ext uri="{96DAC541-7B7A-43D3-8B79-37D633B846F1}">
                    <asvg:svgBlip xmlns:asvg="http://schemas.microsoft.com/office/drawing/2016/SVG/main" r:embed="rId3"/>
                  </a:ext>
                </a:extLst>
              </a:blip>
              <a:stretch>
                <a:fillRect/>
              </a:stretch>
            </a:blipFill>
            <a:effectLst>
              <a:innerShdw blurRad="63500" dist="50800" dir="13500000">
                <a:prstClr val="black">
                  <a:alpha val="50000"/>
                </a:prstClr>
              </a:innerShdw>
            </a:effectLst>
          </p:spPr>
          <p:txBody>
            <a:bodyPr/>
            <a:lstStyle/>
            <a:p>
              <a:endParaRPr lang="en-US" sz="800">
                <a:latin typeface="Segoe UI" panose="020B0502040204020203" pitchFamily="34" charset="0"/>
                <a:cs typeface="Segoe UI" panose="020B0502040204020203" pitchFamily="34" charset="0"/>
              </a:endParaRPr>
            </a:p>
          </p:txBody>
        </p:sp>
        <p:pic>
          <p:nvPicPr>
            <p:cNvPr id="42" name="Picture 41">
              <a:extLst>
                <a:ext uri="{FF2B5EF4-FFF2-40B4-BE49-F238E27FC236}">
                  <a16:creationId xmlns:a16="http://schemas.microsoft.com/office/drawing/2014/main" id="{E36D205D-77EB-FF74-C803-A3B0A03F52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5801" y="1546208"/>
              <a:ext cx="864664" cy="864664"/>
            </a:xfrm>
            <a:prstGeom prst="rect">
              <a:avLst/>
            </a:prstGeom>
          </p:spPr>
        </p:pic>
        <p:pic>
          <p:nvPicPr>
            <p:cNvPr id="75" name="Picture 74">
              <a:extLst>
                <a:ext uri="{FF2B5EF4-FFF2-40B4-BE49-F238E27FC236}">
                  <a16:creationId xmlns:a16="http://schemas.microsoft.com/office/drawing/2014/main" id="{923FEB78-DAF9-FAF0-16CA-046282698F0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057578" y="2036091"/>
              <a:ext cx="922159" cy="922159"/>
            </a:xfrm>
            <a:prstGeom prst="rect">
              <a:avLst/>
            </a:prstGeom>
          </p:spPr>
        </p:pic>
        <p:pic>
          <p:nvPicPr>
            <p:cNvPr id="77" name="Picture 76">
              <a:extLst>
                <a:ext uri="{FF2B5EF4-FFF2-40B4-BE49-F238E27FC236}">
                  <a16:creationId xmlns:a16="http://schemas.microsoft.com/office/drawing/2014/main" id="{2ADF4302-E7BC-4030-672C-6B5803CC8C3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16534" y="2939944"/>
              <a:ext cx="970089" cy="970090"/>
            </a:xfrm>
            <a:prstGeom prst="rect">
              <a:avLst/>
            </a:prstGeom>
          </p:spPr>
        </p:pic>
        <p:pic>
          <p:nvPicPr>
            <p:cNvPr id="79" name="Picture 78">
              <a:extLst>
                <a:ext uri="{FF2B5EF4-FFF2-40B4-BE49-F238E27FC236}">
                  <a16:creationId xmlns:a16="http://schemas.microsoft.com/office/drawing/2014/main" id="{A5A24BAA-33F0-2BE7-1802-80EB01A2705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065088" y="3841375"/>
              <a:ext cx="864664" cy="864664"/>
            </a:xfrm>
            <a:prstGeom prst="rect">
              <a:avLst/>
            </a:prstGeom>
          </p:spPr>
        </p:pic>
        <p:pic>
          <p:nvPicPr>
            <p:cNvPr id="80" name="Picture 79">
              <a:extLst>
                <a:ext uri="{FF2B5EF4-FFF2-40B4-BE49-F238E27FC236}">
                  <a16:creationId xmlns:a16="http://schemas.microsoft.com/office/drawing/2014/main" id="{970BD73C-DCAE-E258-8E7E-1174DF7E43D5}"/>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365801" y="4643759"/>
              <a:ext cx="864664" cy="511880"/>
            </a:xfrm>
            <a:prstGeom prst="rect">
              <a:avLst/>
            </a:prstGeom>
          </p:spPr>
        </p:pic>
      </p:grpSp>
      <p:sp>
        <p:nvSpPr>
          <p:cNvPr id="33" name="TextBox 16">
            <a:extLst>
              <a:ext uri="{FF2B5EF4-FFF2-40B4-BE49-F238E27FC236}">
                <a16:creationId xmlns:a16="http://schemas.microsoft.com/office/drawing/2014/main" id="{EF528E7C-3082-1710-610E-795888D792DA}"/>
              </a:ext>
            </a:extLst>
          </p:cNvPr>
          <p:cNvSpPr txBox="1"/>
          <p:nvPr/>
        </p:nvSpPr>
        <p:spPr>
          <a:xfrm>
            <a:off x="5705447" y="1433218"/>
            <a:ext cx="4127210" cy="184666"/>
          </a:xfrm>
          <a:prstGeom prst="rect">
            <a:avLst/>
          </a:prstGeom>
        </p:spPr>
        <p:txBody>
          <a:bodyPr wrap="square" lIns="0" tIns="0" rIns="0" bIns="0" rtlCol="0" anchor="t">
            <a:spAutoFit/>
          </a:bodyPr>
          <a:lstStyle/>
          <a:p>
            <a:r>
              <a:rPr lang="en-US" baseline="30000"/>
              <a:t>Anthocyanins</a:t>
            </a:r>
          </a:p>
        </p:txBody>
      </p:sp>
      <p:sp>
        <p:nvSpPr>
          <p:cNvPr id="50" name="TextBox 49">
            <a:extLst>
              <a:ext uri="{FF2B5EF4-FFF2-40B4-BE49-F238E27FC236}">
                <a16:creationId xmlns:a16="http://schemas.microsoft.com/office/drawing/2014/main" id="{179F216E-2031-8DD9-95D9-7893BDC1FA51}"/>
              </a:ext>
            </a:extLst>
          </p:cNvPr>
          <p:cNvSpPr txBox="1"/>
          <p:nvPr/>
        </p:nvSpPr>
        <p:spPr>
          <a:xfrm>
            <a:off x="6768234" y="332807"/>
            <a:ext cx="6416136" cy="830997"/>
          </a:xfrm>
          <a:prstGeom prst="rect">
            <a:avLst/>
          </a:prstGeom>
          <a:noFill/>
        </p:spPr>
        <p:txBody>
          <a:bodyPr wrap="square" rtlCol="0">
            <a:spAutoFit/>
          </a:bodyPr>
          <a:lstStyle/>
          <a:p>
            <a:r>
              <a:rPr lang="en-NZ" sz="2000" b="1">
                <a:solidFill>
                  <a:srgbClr val="EC008C"/>
                </a:solidFill>
                <a:latin typeface="Myriad Pro" panose="020B0503030403020204" pitchFamily="34" charset="0"/>
              </a:rPr>
              <a:t>Anthocyanins</a:t>
            </a:r>
            <a:r>
              <a:rPr lang="en-NZ" sz="2000" b="1" baseline="30000">
                <a:solidFill>
                  <a:srgbClr val="EC008C"/>
                </a:solidFill>
                <a:latin typeface="Myriad Pro" panose="020B0503030403020204" pitchFamily="34" charset="0"/>
              </a:rPr>
              <a:t>1,2</a:t>
            </a:r>
            <a:endParaRPr lang="en-NZ" sz="2000" b="1">
              <a:solidFill>
                <a:srgbClr val="EC008C"/>
              </a:solidFill>
              <a:latin typeface="Myriad Pro" panose="020B0503030403020204" pitchFamily="34" charset="0"/>
            </a:endParaRP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Enhance cerebral blood flow</a:t>
            </a: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Improve microcirculation</a:t>
            </a:r>
          </a:p>
        </p:txBody>
      </p:sp>
      <p:sp>
        <p:nvSpPr>
          <p:cNvPr id="69" name="TextBox 68">
            <a:extLst>
              <a:ext uri="{FF2B5EF4-FFF2-40B4-BE49-F238E27FC236}">
                <a16:creationId xmlns:a16="http://schemas.microsoft.com/office/drawing/2014/main" id="{3CD67B94-87A8-3ED9-94B4-A4C8D1AD8E0C}"/>
              </a:ext>
            </a:extLst>
          </p:cNvPr>
          <p:cNvSpPr txBox="1"/>
          <p:nvPr/>
        </p:nvSpPr>
        <p:spPr>
          <a:xfrm>
            <a:off x="7576711" y="1700543"/>
            <a:ext cx="6262787" cy="830997"/>
          </a:xfrm>
          <a:prstGeom prst="rect">
            <a:avLst/>
          </a:prstGeom>
          <a:noFill/>
        </p:spPr>
        <p:txBody>
          <a:bodyPr wrap="square" rtlCol="0">
            <a:spAutoFit/>
          </a:bodyPr>
          <a:lstStyle/>
          <a:p>
            <a:r>
              <a:rPr lang="en-NZ" sz="2000" b="1">
                <a:solidFill>
                  <a:srgbClr val="EC008C"/>
                </a:solidFill>
                <a:latin typeface="Myriad Pro" panose="020B0503030403020204" pitchFamily="34" charset="0"/>
              </a:rPr>
              <a:t>Caffeoylquinic Acids</a:t>
            </a:r>
            <a:r>
              <a:rPr lang="en-NZ" sz="2000" b="1" baseline="30000">
                <a:solidFill>
                  <a:srgbClr val="EC008C"/>
                </a:solidFill>
                <a:latin typeface="Myriad Pro" panose="020B0503030403020204" pitchFamily="34" charset="0"/>
              </a:rPr>
              <a:t>3,4</a:t>
            </a:r>
            <a:endParaRPr lang="en-NZ" sz="2000" b="1">
              <a:solidFill>
                <a:srgbClr val="EC008C"/>
              </a:solidFill>
              <a:latin typeface="Myriad Pro" panose="020B0503030403020204" pitchFamily="34" charset="0"/>
            </a:endParaRP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Reduce inflammation</a:t>
            </a: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Inhibit MAO-B</a:t>
            </a:r>
          </a:p>
        </p:txBody>
      </p:sp>
      <p:sp>
        <p:nvSpPr>
          <p:cNvPr id="70" name="TextBox 69">
            <a:extLst>
              <a:ext uri="{FF2B5EF4-FFF2-40B4-BE49-F238E27FC236}">
                <a16:creationId xmlns:a16="http://schemas.microsoft.com/office/drawing/2014/main" id="{714233AE-7209-B7F1-0B57-517C1669A0D8}"/>
              </a:ext>
            </a:extLst>
          </p:cNvPr>
          <p:cNvSpPr txBox="1"/>
          <p:nvPr/>
        </p:nvSpPr>
        <p:spPr>
          <a:xfrm>
            <a:off x="7988281" y="3061146"/>
            <a:ext cx="6828395" cy="830997"/>
          </a:xfrm>
          <a:prstGeom prst="rect">
            <a:avLst/>
          </a:prstGeom>
          <a:noFill/>
        </p:spPr>
        <p:txBody>
          <a:bodyPr wrap="square" rtlCol="0">
            <a:spAutoFit/>
          </a:bodyPr>
          <a:lstStyle/>
          <a:p>
            <a:r>
              <a:rPr lang="en-NZ" sz="2000" b="1">
                <a:solidFill>
                  <a:srgbClr val="EC008C"/>
                </a:solidFill>
                <a:latin typeface="Myriad Pro" panose="020B0503030403020204" pitchFamily="34" charset="0"/>
              </a:rPr>
              <a:t>Caffeoyl Glucosides</a:t>
            </a:r>
            <a:r>
              <a:rPr lang="en-NZ" sz="2000" b="1" baseline="30000">
                <a:solidFill>
                  <a:srgbClr val="EC008C"/>
                </a:solidFill>
                <a:latin typeface="Myriad Pro" panose="020B0503030403020204" pitchFamily="34" charset="0"/>
              </a:rPr>
              <a:t>5</a:t>
            </a:r>
            <a:endParaRPr lang="en-NZ" sz="2000" b="1">
              <a:solidFill>
                <a:srgbClr val="EC008C"/>
              </a:solidFill>
              <a:latin typeface="Myriad Pro" panose="020B0503030403020204" pitchFamily="34" charset="0"/>
            </a:endParaRP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Complementary action with other phenolic acids</a:t>
            </a: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Provide sustained antioxidant protection</a:t>
            </a:r>
            <a:endParaRPr lang="en-NZ">
              <a:solidFill>
                <a:schemeClr val="bg1"/>
              </a:solidFill>
              <a:latin typeface="Myriad Pro" panose="020B0503030403020204" pitchFamily="34" charset="0"/>
            </a:endParaRPr>
          </a:p>
        </p:txBody>
      </p:sp>
      <p:sp>
        <p:nvSpPr>
          <p:cNvPr id="71" name="TextBox 70">
            <a:extLst>
              <a:ext uri="{FF2B5EF4-FFF2-40B4-BE49-F238E27FC236}">
                <a16:creationId xmlns:a16="http://schemas.microsoft.com/office/drawing/2014/main" id="{DC7BF3EE-7258-982C-B2F2-557CE4DC57DC}"/>
              </a:ext>
            </a:extLst>
          </p:cNvPr>
          <p:cNvSpPr txBox="1"/>
          <p:nvPr/>
        </p:nvSpPr>
        <p:spPr>
          <a:xfrm>
            <a:off x="7787900" y="4195008"/>
            <a:ext cx="6072680" cy="830997"/>
          </a:xfrm>
          <a:prstGeom prst="rect">
            <a:avLst/>
          </a:prstGeom>
          <a:noFill/>
        </p:spPr>
        <p:txBody>
          <a:bodyPr wrap="square" rtlCol="0">
            <a:spAutoFit/>
          </a:bodyPr>
          <a:lstStyle/>
          <a:p>
            <a:r>
              <a:rPr lang="en-NZ" sz="2000" b="1">
                <a:solidFill>
                  <a:srgbClr val="EC008C"/>
                </a:solidFill>
                <a:latin typeface="Myriad Pro" panose="020B0503030403020204" pitchFamily="34" charset="0"/>
              </a:rPr>
              <a:t>Flavonoids</a:t>
            </a:r>
            <a:r>
              <a:rPr lang="en-NZ" sz="2000" b="1" baseline="30000">
                <a:solidFill>
                  <a:srgbClr val="EC008C"/>
                </a:solidFill>
                <a:latin typeface="Myriad Pro" panose="020B0503030403020204" pitchFamily="34" charset="0"/>
              </a:rPr>
              <a:t>6</a:t>
            </a:r>
            <a:endParaRPr lang="en-NZ" sz="2000" b="1">
              <a:solidFill>
                <a:srgbClr val="EC008C"/>
              </a:solidFill>
              <a:latin typeface="Myriad Pro" panose="020B0503030403020204" pitchFamily="34" charset="0"/>
            </a:endParaRP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Support neurotransmitter balance</a:t>
            </a: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Potent antioxidant</a:t>
            </a:r>
            <a:endParaRPr lang="en-NZ">
              <a:solidFill>
                <a:schemeClr val="bg1"/>
              </a:solidFill>
              <a:latin typeface="Myriad Pro" panose="020B0503030403020204" pitchFamily="34" charset="0"/>
            </a:endParaRPr>
          </a:p>
        </p:txBody>
      </p:sp>
      <p:sp>
        <p:nvSpPr>
          <p:cNvPr id="72" name="TextBox 71">
            <a:extLst>
              <a:ext uri="{FF2B5EF4-FFF2-40B4-BE49-F238E27FC236}">
                <a16:creationId xmlns:a16="http://schemas.microsoft.com/office/drawing/2014/main" id="{980FF024-7458-41CF-31BB-2F2E8888EEC6}"/>
              </a:ext>
            </a:extLst>
          </p:cNvPr>
          <p:cNvSpPr txBox="1"/>
          <p:nvPr/>
        </p:nvSpPr>
        <p:spPr>
          <a:xfrm>
            <a:off x="6749380" y="5335320"/>
            <a:ext cx="6072680" cy="830997"/>
          </a:xfrm>
          <a:prstGeom prst="rect">
            <a:avLst/>
          </a:prstGeom>
          <a:noFill/>
        </p:spPr>
        <p:txBody>
          <a:bodyPr wrap="square" rtlCol="0">
            <a:spAutoFit/>
          </a:bodyPr>
          <a:lstStyle/>
          <a:p>
            <a:r>
              <a:rPr lang="en-NZ" sz="2000" b="1">
                <a:solidFill>
                  <a:srgbClr val="EC008C"/>
                </a:solidFill>
                <a:latin typeface="Myriad Pro" panose="020B0503030403020204" pitchFamily="34" charset="0"/>
              </a:rPr>
              <a:t>Vitamin C</a:t>
            </a: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Potent antioxidant</a:t>
            </a:r>
          </a:p>
          <a:p>
            <a:pPr marL="285750" indent="-285750">
              <a:buClr>
                <a:srgbClr val="EC008C"/>
              </a:buClr>
              <a:buFont typeface="Arial" panose="020B0604020202020204" pitchFamily="34" charset="0"/>
              <a:buChar char="•"/>
            </a:pPr>
            <a:r>
              <a:rPr lang="en-US" sz="1400">
                <a:solidFill>
                  <a:schemeClr val="bg1"/>
                </a:solidFill>
                <a:latin typeface="Myriad Pro" panose="020B0503030403020204" pitchFamily="34" charset="0"/>
              </a:rPr>
              <a:t>Supports neurotransmitter synthesis</a:t>
            </a:r>
            <a:endParaRPr lang="en-NZ">
              <a:solidFill>
                <a:schemeClr val="bg1"/>
              </a:solidFill>
              <a:latin typeface="Myriad Pro" panose="020B0503030403020204" pitchFamily="34" charset="0"/>
            </a:endParaRPr>
          </a:p>
        </p:txBody>
      </p:sp>
      <p:cxnSp>
        <p:nvCxnSpPr>
          <p:cNvPr id="108" name="Straight Arrow Connector 107">
            <a:extLst>
              <a:ext uri="{FF2B5EF4-FFF2-40B4-BE49-F238E27FC236}">
                <a16:creationId xmlns:a16="http://schemas.microsoft.com/office/drawing/2014/main" id="{F5BDAEFA-9B6A-EE31-F2E8-456AE751ADDE}"/>
              </a:ext>
            </a:extLst>
          </p:cNvPr>
          <p:cNvCxnSpPr>
            <a:cxnSpLocks/>
          </p:cNvCxnSpPr>
          <p:nvPr/>
        </p:nvCxnSpPr>
        <p:spPr>
          <a:xfrm flipV="1">
            <a:off x="5829275" y="549946"/>
            <a:ext cx="938959" cy="714567"/>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20" name="Straight Arrow Connector 119">
            <a:extLst>
              <a:ext uri="{FF2B5EF4-FFF2-40B4-BE49-F238E27FC236}">
                <a16:creationId xmlns:a16="http://schemas.microsoft.com/office/drawing/2014/main" id="{C118300D-DFD5-49B9-AA1C-3180551093B6}"/>
              </a:ext>
            </a:extLst>
          </p:cNvPr>
          <p:cNvCxnSpPr>
            <a:cxnSpLocks/>
          </p:cNvCxnSpPr>
          <p:nvPr/>
        </p:nvCxnSpPr>
        <p:spPr>
          <a:xfrm flipV="1">
            <a:off x="6795896" y="1937665"/>
            <a:ext cx="780815" cy="447810"/>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24" name="Straight Arrow Connector 123">
            <a:extLst>
              <a:ext uri="{FF2B5EF4-FFF2-40B4-BE49-F238E27FC236}">
                <a16:creationId xmlns:a16="http://schemas.microsoft.com/office/drawing/2014/main" id="{D150AFA2-DFD9-E3A3-E7C9-09CCB1BF596F}"/>
              </a:ext>
            </a:extLst>
          </p:cNvPr>
          <p:cNvCxnSpPr>
            <a:cxnSpLocks/>
          </p:cNvCxnSpPr>
          <p:nvPr/>
        </p:nvCxnSpPr>
        <p:spPr>
          <a:xfrm flipV="1">
            <a:off x="6936253" y="3282695"/>
            <a:ext cx="1052028" cy="547340"/>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31" name="Straight Arrow Connector 130">
            <a:extLst>
              <a:ext uri="{FF2B5EF4-FFF2-40B4-BE49-F238E27FC236}">
                <a16:creationId xmlns:a16="http://schemas.microsoft.com/office/drawing/2014/main" id="{702D1342-B04C-A9EB-854F-793171742B55}"/>
              </a:ext>
            </a:extLst>
          </p:cNvPr>
          <p:cNvCxnSpPr>
            <a:cxnSpLocks/>
          </p:cNvCxnSpPr>
          <p:nvPr/>
        </p:nvCxnSpPr>
        <p:spPr>
          <a:xfrm flipV="1">
            <a:off x="4879248" y="5524281"/>
            <a:ext cx="1845178" cy="126897"/>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35" name="Straight Arrow Connector 134">
            <a:extLst>
              <a:ext uri="{FF2B5EF4-FFF2-40B4-BE49-F238E27FC236}">
                <a16:creationId xmlns:a16="http://schemas.microsoft.com/office/drawing/2014/main" id="{C8996A53-C0DA-53D9-6897-A1374AE8A35D}"/>
              </a:ext>
            </a:extLst>
          </p:cNvPr>
          <p:cNvCxnSpPr>
            <a:cxnSpLocks/>
          </p:cNvCxnSpPr>
          <p:nvPr/>
        </p:nvCxnSpPr>
        <p:spPr>
          <a:xfrm flipV="1">
            <a:off x="6173031" y="4423236"/>
            <a:ext cx="1614869" cy="665211"/>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grpSp>
        <p:nvGrpSpPr>
          <p:cNvPr id="3" name="Group 2">
            <a:extLst>
              <a:ext uri="{FF2B5EF4-FFF2-40B4-BE49-F238E27FC236}">
                <a16:creationId xmlns:a16="http://schemas.microsoft.com/office/drawing/2014/main" id="{D0974462-4616-39E3-DC67-790AE56E88DE}"/>
              </a:ext>
            </a:extLst>
          </p:cNvPr>
          <p:cNvGrpSpPr/>
          <p:nvPr/>
        </p:nvGrpSpPr>
        <p:grpSpPr>
          <a:xfrm>
            <a:off x="3538266" y="2260783"/>
            <a:ext cx="2122424" cy="2220828"/>
            <a:chOff x="7287504" y="977554"/>
            <a:chExt cx="4622999" cy="4822534"/>
          </a:xfrm>
        </p:grpSpPr>
        <p:pic>
          <p:nvPicPr>
            <p:cNvPr id="4" name="Picture 3">
              <a:extLst>
                <a:ext uri="{FF2B5EF4-FFF2-40B4-BE49-F238E27FC236}">
                  <a16:creationId xmlns:a16="http://schemas.microsoft.com/office/drawing/2014/main" id="{07D5C385-7747-6799-7EB4-43BF71F3DFC7}"/>
                </a:ext>
              </a:extLst>
            </p:cNvPr>
            <p:cNvPicPr>
              <a:picLocks noChangeAspect="1"/>
            </p:cNvPicPr>
            <p:nvPr/>
          </p:nvPicPr>
          <p:blipFill>
            <a:blip r:embed="rId9"/>
            <a:stretch>
              <a:fillRect/>
            </a:stretch>
          </p:blipFill>
          <p:spPr>
            <a:xfrm>
              <a:off x="7304787" y="977554"/>
              <a:ext cx="4605716" cy="4822534"/>
            </a:xfrm>
            <a:prstGeom prst="rect">
              <a:avLst/>
            </a:prstGeom>
            <a:effectLst>
              <a:innerShdw blurRad="63500" dist="50800" dir="13500000">
                <a:prstClr val="black">
                  <a:alpha val="50000"/>
                </a:prstClr>
              </a:innerShdw>
            </a:effectLst>
          </p:spPr>
        </p:pic>
        <p:sp>
          <p:nvSpPr>
            <p:cNvPr id="5" name="Oval 4">
              <a:extLst>
                <a:ext uri="{FF2B5EF4-FFF2-40B4-BE49-F238E27FC236}">
                  <a16:creationId xmlns:a16="http://schemas.microsoft.com/office/drawing/2014/main" id="{9B16F49B-2044-3A27-8AFB-886F8F7CCF31}"/>
                </a:ext>
              </a:extLst>
            </p:cNvPr>
            <p:cNvSpPr/>
            <p:nvPr/>
          </p:nvSpPr>
          <p:spPr>
            <a:xfrm>
              <a:off x="7287504" y="3526546"/>
              <a:ext cx="2253054" cy="2253054"/>
            </a:xfrm>
            <a:prstGeom prst="ellipse">
              <a:avLst/>
            </a:prstGeom>
            <a:noFill/>
            <a:ln w="244475">
              <a:solidFill>
                <a:schemeClr val="tx1"/>
              </a:solidFill>
            </a:ln>
            <a:effectLst/>
            <a:scene3d>
              <a:camera prst="orthographicFront"/>
              <a:lightRig rig="threePt" dir="t"/>
            </a:scene3d>
            <a:sp3d>
              <a:bevelT w="152400" h="50800" prst="softRound"/>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6" name="Picture 5">
            <a:extLst>
              <a:ext uri="{FF2B5EF4-FFF2-40B4-BE49-F238E27FC236}">
                <a16:creationId xmlns:a16="http://schemas.microsoft.com/office/drawing/2014/main" id="{4FAEB78E-0529-47C4-C00C-E6460FC3E6C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grpSp>
        <p:nvGrpSpPr>
          <p:cNvPr id="7" name="Group 6">
            <a:extLst>
              <a:ext uri="{FF2B5EF4-FFF2-40B4-BE49-F238E27FC236}">
                <a16:creationId xmlns:a16="http://schemas.microsoft.com/office/drawing/2014/main" id="{EA57AAE0-4441-6288-E0D5-DF0104A0ED07}"/>
              </a:ext>
            </a:extLst>
          </p:cNvPr>
          <p:cNvGrpSpPr/>
          <p:nvPr/>
        </p:nvGrpSpPr>
        <p:grpSpPr>
          <a:xfrm>
            <a:off x="973512" y="194289"/>
            <a:ext cx="11007300" cy="465891"/>
            <a:chOff x="973512" y="194289"/>
            <a:chExt cx="11007300" cy="465891"/>
          </a:xfrm>
        </p:grpSpPr>
        <p:pic>
          <p:nvPicPr>
            <p:cNvPr id="9" name="Picture 8">
              <a:extLst>
                <a:ext uri="{FF2B5EF4-FFF2-40B4-BE49-F238E27FC236}">
                  <a16:creationId xmlns:a16="http://schemas.microsoft.com/office/drawing/2014/main" id="{C7FD9C6E-4140-9C96-4E1A-6BE9C5EAE0B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0" name="Rectangle 9">
              <a:extLst>
                <a:ext uri="{FF2B5EF4-FFF2-40B4-BE49-F238E27FC236}">
                  <a16:creationId xmlns:a16="http://schemas.microsoft.com/office/drawing/2014/main" id="{075CAEB5-B496-73A3-4112-2BC423D706E7}"/>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
        <p:nvSpPr>
          <p:cNvPr id="12" name="Rectangle 2">
            <a:extLst>
              <a:ext uri="{FF2B5EF4-FFF2-40B4-BE49-F238E27FC236}">
                <a16:creationId xmlns:a16="http://schemas.microsoft.com/office/drawing/2014/main" id="{45061A3A-3A1F-D2B4-995F-0A8B59B4D356}"/>
              </a:ext>
            </a:extLst>
          </p:cNvPr>
          <p:cNvSpPr>
            <a:spLocks noChangeArrowheads="1"/>
          </p:cNvSpPr>
          <p:nvPr/>
        </p:nvSpPr>
        <p:spPr bwMode="auto">
          <a:xfrm>
            <a:off x="27438" y="5935309"/>
            <a:ext cx="5801837" cy="846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700" b="0" i="0" u="none" strike="noStrike" cap="none" normalizeH="0" baseline="0" dirty="0">
              <a:ln>
                <a:noFill/>
              </a:ln>
              <a:solidFill>
                <a:schemeClr val="bg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700" b="0" i="0" u="none" strike="noStrike" cap="none" normalizeH="0" baseline="0" dirty="0">
                <a:ln>
                  <a:noFill/>
                </a:ln>
                <a:solidFill>
                  <a:schemeClr val="bg1"/>
                </a:solidFill>
                <a:effectLst/>
                <a:latin typeface="Arial" panose="020B0604020202020204" pitchFamily="34" charset="0"/>
              </a:rPr>
              <a:t>1. Ellis, L. R., Boesch, C., &amp; Dye, L. (2024). </a:t>
            </a:r>
            <a:r>
              <a:rPr kumimoji="0" lang="en-US" altLang="en-US" sz="700" b="0" i="1" u="none" strike="noStrike" cap="none" normalizeH="0" baseline="0" dirty="0">
                <a:ln>
                  <a:noFill/>
                </a:ln>
                <a:solidFill>
                  <a:schemeClr val="bg1"/>
                </a:solidFill>
                <a:effectLst/>
                <a:latin typeface="Arial" panose="020B0604020202020204" pitchFamily="34" charset="0"/>
              </a:rPr>
              <a:t>Molecular Nutrition &amp; Food Research</a:t>
            </a:r>
            <a:r>
              <a:rPr kumimoji="0" lang="en-US" altLang="en-US" sz="700" b="0" i="0" u="none" strike="noStrike" cap="none" normalizeH="0" baseline="0" dirty="0">
                <a:ln>
                  <a:noFill/>
                </a:ln>
                <a:solidFill>
                  <a:schemeClr val="bg1"/>
                </a:solidFill>
                <a:effectLst/>
                <a:latin typeface="Arial" panose="020B0604020202020204" pitchFamily="34" charset="0"/>
              </a:rPr>
              <a:t>. </a:t>
            </a:r>
            <a:r>
              <a:rPr kumimoji="0" lang="en-US" altLang="en-US" sz="700" b="0" i="0" u="none" strike="noStrike" cap="none" normalizeH="0" baseline="0" dirty="0">
                <a:ln>
                  <a:noFill/>
                </a:ln>
                <a:solidFill>
                  <a:schemeClr val="bg1"/>
                </a:solidFill>
                <a:effectLst/>
                <a:latin typeface="Arial" panose="020B0604020202020204" pitchFamily="34" charset="0"/>
                <a:hlinkClick r:id="rId11">
                  <a:extLst>
                    <a:ext uri="{A12FA001-AC4F-418D-AE19-62706E023703}">
                      <ahyp:hlinkClr xmlns:ahyp="http://schemas.microsoft.com/office/drawing/2018/hyperlinkcolor" val="tx"/>
                    </a:ext>
                  </a:extLst>
                </a:hlinkClick>
              </a:rPr>
              <a:t>https://doi.org/10.1002/mnfr.202300502</a:t>
            </a:r>
            <a:r>
              <a:rPr kumimoji="0" lang="en-US" altLang="en-US" sz="700" b="0" i="0" u="none" strike="noStrike" cap="none" normalizeH="0" baseline="0" dirty="0">
                <a:ln>
                  <a:noFill/>
                </a:ln>
                <a:solidFill>
                  <a:schemeClr val="bg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en-US" altLang="en-US" sz="700" b="0" i="0" u="none" strike="noStrike" cap="none" normalizeH="0" baseline="0" dirty="0">
                <a:ln>
                  <a:noFill/>
                </a:ln>
                <a:solidFill>
                  <a:schemeClr val="bg1"/>
                </a:solidFill>
                <a:effectLst/>
                <a:latin typeface="Arial" panose="020B0604020202020204" pitchFamily="34" charset="0"/>
              </a:rPr>
              <a:t>2. Watson, A. W., et al. (2025). </a:t>
            </a:r>
            <a:r>
              <a:rPr kumimoji="0" lang="en-US" altLang="en-US" sz="700" b="0" i="1" u="none" strike="noStrike" cap="none" normalizeH="0" baseline="0" dirty="0">
                <a:ln>
                  <a:noFill/>
                </a:ln>
                <a:solidFill>
                  <a:schemeClr val="bg1"/>
                </a:solidFill>
                <a:effectLst/>
                <a:latin typeface="Arial" panose="020B0604020202020204" pitchFamily="34" charset="0"/>
              </a:rPr>
              <a:t>Nutritional Neuroscience</a:t>
            </a:r>
            <a:r>
              <a:rPr kumimoji="0" lang="en-US" altLang="en-US" sz="700" b="0" i="0" u="none" strike="noStrike" cap="none" normalizeH="0" baseline="0" dirty="0">
                <a:ln>
                  <a:noFill/>
                </a:ln>
                <a:solidFill>
                  <a:schemeClr val="bg1"/>
                </a:solidFill>
                <a:effectLst/>
                <a:latin typeface="Arial" panose="020B0604020202020204" pitchFamily="34" charset="0"/>
              </a:rPr>
              <a:t>. DOI: </a:t>
            </a:r>
            <a:r>
              <a:rPr kumimoji="0" lang="en-US" altLang="en-US" sz="700" b="0" i="0" u="none" strike="noStrike" cap="none" normalizeH="0" baseline="0" dirty="0">
                <a:ln>
                  <a:noFill/>
                </a:ln>
                <a:solidFill>
                  <a:schemeClr val="bg1"/>
                </a:solidFill>
                <a:effectLst/>
                <a:latin typeface="Arial" panose="020B0604020202020204" pitchFamily="34" charset="0"/>
                <a:hlinkClick r:id="rId12"/>
              </a:rPr>
              <a:t>10.1080/1028415X.2025.25380623. </a:t>
            </a:r>
            <a:br>
              <a:rPr kumimoji="0" lang="en-US" altLang="en-US" sz="700" b="0" i="0" u="none" strike="noStrike" cap="none" normalizeH="0" baseline="0" dirty="0">
                <a:ln>
                  <a:noFill/>
                </a:ln>
                <a:solidFill>
                  <a:schemeClr val="bg1"/>
                </a:solidFill>
                <a:effectLst/>
                <a:latin typeface="Arial" panose="020B0604020202020204" pitchFamily="34" charset="0"/>
              </a:rPr>
            </a:br>
            <a:r>
              <a:rPr kumimoji="0" lang="en-US" altLang="en-US" sz="700" b="0" i="0" u="none" strike="noStrike" cap="none" normalizeH="0" baseline="0" dirty="0">
                <a:ln>
                  <a:noFill/>
                </a:ln>
                <a:solidFill>
                  <a:schemeClr val="bg1"/>
                </a:solidFill>
                <a:effectLst/>
                <a:latin typeface="Arial" panose="020B0604020202020204" pitchFamily="34" charset="0"/>
              </a:rPr>
              <a:t>3. Bejaoui, A., et al. (2024). </a:t>
            </a:r>
            <a:r>
              <a:rPr kumimoji="0" lang="en-US" altLang="en-US" sz="700" b="0" i="0" u="none" strike="noStrike" cap="none" normalizeH="0" baseline="0" dirty="0">
                <a:ln>
                  <a:noFill/>
                </a:ln>
                <a:solidFill>
                  <a:schemeClr val="bg1"/>
                </a:solidFill>
                <a:effectLst/>
                <a:latin typeface="Arial" panose="020B0604020202020204" pitchFamily="34" charset="0"/>
                <a:hlinkClick r:id="rId13">
                  <a:extLst>
                    <a:ext uri="{A12FA001-AC4F-418D-AE19-62706E023703}">
                      <ahyp:hlinkClr xmlns:ahyp="http://schemas.microsoft.com/office/drawing/2018/hyperlinkcolor" val="tx"/>
                    </a:ext>
                  </a:extLst>
                </a:hlinkClick>
              </a:rPr>
              <a:t>https://doi.org/10.1007/s42250-024-00985-4</a:t>
            </a:r>
            <a:r>
              <a:rPr kumimoji="0" lang="en-US" altLang="en-US" sz="700" b="0" i="0" u="none" strike="noStrike" cap="none" normalizeH="0" baseline="0" dirty="0">
                <a:ln>
                  <a:noFill/>
                </a:ln>
                <a:solidFill>
                  <a:schemeClr val="bg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en-US" altLang="en-US" sz="700" b="0" i="0" u="none" strike="noStrike" cap="none" normalizeH="0" baseline="0" dirty="0">
                <a:ln>
                  <a:noFill/>
                </a:ln>
                <a:solidFill>
                  <a:schemeClr val="bg1"/>
                </a:solidFill>
                <a:effectLst/>
                <a:latin typeface="Arial" panose="020B0604020202020204" pitchFamily="34" charset="0"/>
              </a:rPr>
              <a:t>4. Dhiman, P., et al. (2018). </a:t>
            </a:r>
            <a:r>
              <a:rPr kumimoji="0" lang="en-US" altLang="en-US" sz="700" b="0" i="1" u="none" strike="noStrike" cap="none" normalizeH="0" baseline="0" dirty="0">
                <a:ln>
                  <a:noFill/>
                </a:ln>
                <a:solidFill>
                  <a:schemeClr val="bg1"/>
                </a:solidFill>
                <a:effectLst/>
                <a:latin typeface="Arial" panose="020B0604020202020204" pitchFamily="34" charset="0"/>
              </a:rPr>
              <a:t>Chemistry Central Journal</a:t>
            </a:r>
            <a:r>
              <a:rPr kumimoji="0" lang="en-US" altLang="en-US" sz="700" b="0" i="0" u="none" strike="noStrike" cap="none" normalizeH="0" baseline="0" dirty="0">
                <a:ln>
                  <a:noFill/>
                </a:ln>
                <a:solidFill>
                  <a:schemeClr val="bg1"/>
                </a:solidFill>
                <a:effectLst/>
                <a:latin typeface="Arial" panose="020B0604020202020204" pitchFamily="34" charset="0"/>
              </a:rPr>
              <a:t>. </a:t>
            </a:r>
            <a:r>
              <a:rPr kumimoji="0" lang="en-US" altLang="en-US" sz="700" b="0" i="0" u="none" strike="noStrike" cap="none" normalizeH="0" baseline="0" dirty="0">
                <a:ln>
                  <a:noFill/>
                </a:ln>
                <a:solidFill>
                  <a:schemeClr val="bg1"/>
                </a:solidFill>
                <a:effectLst/>
                <a:latin typeface="Arial" panose="020B0604020202020204" pitchFamily="34" charset="0"/>
                <a:hlinkClick r:id="rId14">
                  <a:extLst>
                    <a:ext uri="{A12FA001-AC4F-418D-AE19-62706E023703}">
                      <ahyp:hlinkClr xmlns:ahyp="http://schemas.microsoft.com/office/drawing/2018/hyperlinkcolor" val="tx"/>
                    </a:ext>
                  </a:extLst>
                </a:hlinkClick>
              </a:rPr>
              <a:t>https://doi.org/10.1186/s13065-018-0481-7</a:t>
            </a:r>
            <a:r>
              <a:rPr kumimoji="0" lang="en-US" altLang="en-US" sz="700" b="0" i="0" u="none" strike="noStrike" cap="none" normalizeH="0" baseline="0" dirty="0">
                <a:ln>
                  <a:noFill/>
                </a:ln>
                <a:solidFill>
                  <a:schemeClr val="bg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en-US" altLang="en-US" sz="700" b="0" i="0" u="none" strike="noStrike" cap="none" normalizeH="0" baseline="0" dirty="0">
                <a:ln>
                  <a:noFill/>
                </a:ln>
                <a:solidFill>
                  <a:schemeClr val="bg1"/>
                </a:solidFill>
                <a:effectLst/>
                <a:latin typeface="Arial" panose="020B0604020202020204" pitchFamily="34" charset="0"/>
              </a:rPr>
              <a:t>5. Yu, J., et al. (2024). </a:t>
            </a:r>
            <a:r>
              <a:rPr kumimoji="0" lang="en-US" altLang="en-US" sz="700" b="0" i="1" u="none" strike="noStrike" cap="none" normalizeH="0" baseline="0" dirty="0">
                <a:ln>
                  <a:noFill/>
                </a:ln>
                <a:solidFill>
                  <a:schemeClr val="bg1"/>
                </a:solidFill>
                <a:effectLst/>
                <a:latin typeface="Arial" panose="020B0604020202020204" pitchFamily="34" charset="0"/>
              </a:rPr>
              <a:t>Molecules</a:t>
            </a:r>
            <a:r>
              <a:rPr kumimoji="0" lang="en-US" altLang="en-US" sz="700" b="0" i="0" u="none" strike="noStrike" cap="none" normalizeH="0" baseline="0" dirty="0">
                <a:ln>
                  <a:noFill/>
                </a:ln>
                <a:solidFill>
                  <a:schemeClr val="bg1"/>
                </a:solidFill>
                <a:effectLst/>
                <a:latin typeface="Arial" panose="020B0604020202020204" pitchFamily="34" charset="0"/>
              </a:rPr>
              <a:t>, </a:t>
            </a:r>
            <a:r>
              <a:rPr kumimoji="0" lang="en-US" altLang="en-US" sz="700" b="0" i="1" u="none" strike="noStrike" cap="none" normalizeH="0" baseline="0" dirty="0">
                <a:ln>
                  <a:noFill/>
                </a:ln>
                <a:solidFill>
                  <a:schemeClr val="bg1"/>
                </a:solidFill>
                <a:effectLst/>
                <a:latin typeface="Arial" panose="020B0604020202020204" pitchFamily="34" charset="0"/>
              </a:rPr>
              <a:t>29</a:t>
            </a:r>
            <a:r>
              <a:rPr kumimoji="0" lang="en-US" altLang="en-US" sz="700" b="0" i="0" u="none" strike="noStrike" cap="none" normalizeH="0" baseline="0" dirty="0">
                <a:ln>
                  <a:noFill/>
                </a:ln>
                <a:solidFill>
                  <a:schemeClr val="bg1"/>
                </a:solidFill>
                <a:effectLst/>
                <a:latin typeface="Arial" panose="020B0604020202020204" pitchFamily="34" charset="0"/>
              </a:rPr>
              <a:t>(7), 1625. </a:t>
            </a:r>
            <a:r>
              <a:rPr kumimoji="0" lang="en-US" altLang="en-US" sz="700" b="0" i="0" u="none" strike="noStrike" cap="none" normalizeH="0" baseline="0" dirty="0">
                <a:ln>
                  <a:noFill/>
                </a:ln>
                <a:solidFill>
                  <a:schemeClr val="bg1"/>
                </a:solidFill>
                <a:effectLst/>
                <a:latin typeface="Arial" panose="020B0604020202020204" pitchFamily="34" charset="0"/>
                <a:hlinkClick r:id="rId15">
                  <a:extLst>
                    <a:ext uri="{A12FA001-AC4F-418D-AE19-62706E023703}">
                      <ahyp:hlinkClr xmlns:ahyp="http://schemas.microsoft.com/office/drawing/2018/hyperlinkcolor" val="tx"/>
                    </a:ext>
                  </a:extLst>
                </a:hlinkClick>
              </a:rPr>
              <a:t>https://doi.org/10.3390/molecules29071625</a:t>
            </a:r>
            <a:r>
              <a:rPr kumimoji="0" lang="en-US" altLang="en-US" sz="700" b="0" i="0" u="none" strike="noStrike" cap="none" normalizeH="0" baseline="0" dirty="0">
                <a:ln>
                  <a:noFill/>
                </a:ln>
                <a:solidFill>
                  <a:schemeClr val="bg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en-US" altLang="en-US" sz="700" b="0" i="0" u="none" strike="noStrike" cap="none" normalizeH="0" baseline="0" dirty="0">
                <a:ln>
                  <a:noFill/>
                </a:ln>
                <a:solidFill>
                  <a:schemeClr val="bg1"/>
                </a:solidFill>
                <a:effectLst/>
                <a:latin typeface="Arial" panose="020B0604020202020204" pitchFamily="34" charset="0"/>
              </a:rPr>
              <a:t>6. Bell, L., et al. (2015). </a:t>
            </a:r>
            <a:r>
              <a:rPr kumimoji="0" lang="en-US" altLang="en-US" sz="700" b="0" i="1" u="none" strike="noStrike" cap="none" normalizeH="0" baseline="0" dirty="0">
                <a:ln>
                  <a:noFill/>
                </a:ln>
                <a:solidFill>
                  <a:schemeClr val="bg1"/>
                </a:solidFill>
                <a:effectLst/>
                <a:latin typeface="Arial" panose="020B0604020202020204" pitchFamily="34" charset="0"/>
              </a:rPr>
              <a:t>Nutrients</a:t>
            </a:r>
            <a:r>
              <a:rPr kumimoji="0" lang="en-US" altLang="en-US" sz="700" b="0" i="0" u="none" strike="noStrike" cap="none" normalizeH="0" baseline="0" dirty="0">
                <a:ln>
                  <a:noFill/>
                </a:ln>
                <a:solidFill>
                  <a:schemeClr val="bg1"/>
                </a:solidFill>
                <a:effectLst/>
                <a:latin typeface="Arial" panose="020B0604020202020204" pitchFamily="34" charset="0"/>
              </a:rPr>
              <a:t>. </a:t>
            </a:r>
            <a:r>
              <a:rPr kumimoji="0" lang="en-US" altLang="en-US" sz="700" b="0" i="0" u="none" strike="noStrike" cap="none" normalizeH="0" baseline="0" dirty="0">
                <a:ln>
                  <a:noFill/>
                </a:ln>
                <a:solidFill>
                  <a:schemeClr val="bg1"/>
                </a:solidFill>
                <a:effectLst/>
                <a:latin typeface="Arial" panose="020B0604020202020204" pitchFamily="34" charset="0"/>
                <a:hlinkClick r:id="rId16">
                  <a:extLst>
                    <a:ext uri="{A12FA001-AC4F-418D-AE19-62706E023703}">
                      <ahyp:hlinkClr xmlns:ahyp="http://schemas.microsoft.com/office/drawing/2018/hyperlinkcolor" val="tx"/>
                    </a:ext>
                  </a:extLst>
                </a:hlinkClick>
              </a:rPr>
              <a:t>https://doi.org/10.3390/nu7125538</a:t>
            </a:r>
            <a:r>
              <a:rPr kumimoji="0" lang="en-US" altLang="en-US" sz="700" b="0" i="0" u="none" strike="noStrike" cap="none" normalizeH="0" baseline="0" dirty="0">
                <a:ln>
                  <a:noFill/>
                </a:ln>
                <a:solidFill>
                  <a:schemeClr val="bg1"/>
                </a:solidFill>
                <a:effectLst/>
                <a:latin typeface="Arial" panose="020B0604020202020204" pitchFamily="34" charset="0"/>
              </a:rPr>
              <a:t> </a:t>
            </a:r>
          </a:p>
        </p:txBody>
      </p:sp>
    </p:spTree>
    <p:extLst>
      <p:ext uri="{BB962C8B-B14F-4D97-AF65-F5344CB8AC3E}">
        <p14:creationId xmlns:p14="http://schemas.microsoft.com/office/powerpoint/2010/main" val="3118108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EFFFB-6ACB-1020-4686-046373A06808}"/>
            </a:ext>
          </a:extLst>
        </p:cNvPr>
        <p:cNvGrpSpPr/>
        <p:nvPr/>
      </p:nvGrpSpPr>
      <p:grpSpPr>
        <a:xfrm>
          <a:off x="0" y="0"/>
          <a:ext cx="0" cy="0"/>
          <a:chOff x="0" y="0"/>
          <a:chExt cx="0" cy="0"/>
        </a:xfrm>
      </p:grpSpPr>
      <p:sp>
        <p:nvSpPr>
          <p:cNvPr id="14" name="TextBox 10">
            <a:extLst>
              <a:ext uri="{FF2B5EF4-FFF2-40B4-BE49-F238E27FC236}">
                <a16:creationId xmlns:a16="http://schemas.microsoft.com/office/drawing/2014/main" id="{04CD5D49-BB97-1EFF-F85A-D70BFF3A2AC7}"/>
              </a:ext>
            </a:extLst>
          </p:cNvPr>
          <p:cNvSpPr txBox="1"/>
          <p:nvPr/>
        </p:nvSpPr>
        <p:spPr>
          <a:xfrm>
            <a:off x="1000404" y="1436735"/>
            <a:ext cx="9928323" cy="596125"/>
          </a:xfrm>
          <a:prstGeom prst="rect">
            <a:avLst/>
          </a:prstGeom>
        </p:spPr>
        <p:txBody>
          <a:bodyPr wrap="square" lIns="0" tIns="0" rIns="0" bIns="0" rtlCol="0" anchor="t">
            <a:spAutoFit/>
          </a:bodyPr>
          <a:lstStyle/>
          <a:p>
            <a:pPr defTabSz="609630">
              <a:lnSpc>
                <a:spcPts val="4983"/>
              </a:lnSpc>
            </a:pPr>
            <a:r>
              <a:rPr lang="en-US" sz="2800" b="1">
                <a:solidFill>
                  <a:srgbClr val="FFFFFF"/>
                </a:solidFill>
                <a:latin typeface="Myriad Pro" panose="020B0503030403020204" pitchFamily="34" charset="0"/>
              </a:rPr>
              <a:t>Why </a:t>
            </a:r>
            <a:r>
              <a:rPr lang="en-US" sz="2800" b="1" err="1">
                <a:solidFill>
                  <a:srgbClr val="FFFFFF"/>
                </a:solidFill>
                <a:latin typeface="Myriad Pro" panose="020B0503030403020204" pitchFamily="34" charset="0"/>
              </a:rPr>
              <a:t>Braincurrant</a:t>
            </a:r>
            <a:r>
              <a:rPr lang="en-US" sz="2800" b="1">
                <a:solidFill>
                  <a:srgbClr val="FFFFFF"/>
                </a:solidFill>
                <a:latin typeface="Myriad Pro" panose="020B0503030403020204" pitchFamily="34" charset="0"/>
              </a:rPr>
              <a:t>®? </a:t>
            </a:r>
            <a:r>
              <a:rPr lang="en-US" sz="3600">
                <a:solidFill>
                  <a:srgbClr val="FFFFFF"/>
                </a:solidFill>
                <a:latin typeface="Myriad Pro" panose="020B0503030403020204" pitchFamily="34" charset="0"/>
              </a:rPr>
              <a:t> </a:t>
            </a:r>
            <a:endParaRPr lang="en-US" sz="3600" i="1">
              <a:solidFill>
                <a:srgbClr val="FFFFFF"/>
              </a:solidFill>
              <a:latin typeface="Myriad Pro" panose="020B0503030403020204" pitchFamily="34" charset="0"/>
            </a:endParaRPr>
          </a:p>
        </p:txBody>
      </p:sp>
      <p:grpSp>
        <p:nvGrpSpPr>
          <p:cNvPr id="31" name="Group 2">
            <a:extLst>
              <a:ext uri="{FF2B5EF4-FFF2-40B4-BE49-F238E27FC236}">
                <a16:creationId xmlns:a16="http://schemas.microsoft.com/office/drawing/2014/main" id="{18473A84-0E5B-6570-3E05-96F350CDDA3A}"/>
              </a:ext>
            </a:extLst>
          </p:cNvPr>
          <p:cNvGrpSpPr>
            <a:grpSpLocks noChangeAspect="1"/>
          </p:cNvGrpSpPr>
          <p:nvPr/>
        </p:nvGrpSpPr>
        <p:grpSpPr>
          <a:xfrm>
            <a:off x="8870932" y="538239"/>
            <a:ext cx="2540833" cy="5370749"/>
            <a:chOff x="-31060" y="51223"/>
            <a:chExt cx="2979872" cy="6298777"/>
          </a:xfrm>
        </p:grpSpPr>
        <p:sp>
          <p:nvSpPr>
            <p:cNvPr id="32" name="Freeform 3">
              <a:extLst>
                <a:ext uri="{FF2B5EF4-FFF2-40B4-BE49-F238E27FC236}">
                  <a16:creationId xmlns:a16="http://schemas.microsoft.com/office/drawing/2014/main" id="{3B97767D-DAEA-7678-878C-06A77E9C5B43}"/>
                </a:ext>
              </a:extLst>
            </p:cNvPr>
            <p:cNvSpPr/>
            <p:nvPr/>
          </p:nvSpPr>
          <p:spPr>
            <a:xfrm>
              <a:off x="-31060" y="51223"/>
              <a:ext cx="2979872" cy="6298777"/>
            </a:xfrm>
            <a:custGeom>
              <a:avLst/>
              <a:gdLst/>
              <a:ahLst/>
              <a:cxnLst/>
              <a:rect l="l" t="t" r="r" b="b"/>
              <a:pathLst>
                <a:path w="2948813" h="6350000">
                  <a:moveTo>
                    <a:pt x="2948813" y="1474470"/>
                  </a:moveTo>
                  <a:lnTo>
                    <a:pt x="2948813" y="4875530"/>
                  </a:lnTo>
                  <a:cubicBezTo>
                    <a:pt x="2948813" y="5689854"/>
                    <a:pt x="2288667" y="6350000"/>
                    <a:pt x="1474343" y="6350000"/>
                  </a:cubicBezTo>
                  <a:lnTo>
                    <a:pt x="1474343" y="6350000"/>
                  </a:lnTo>
                  <a:cubicBezTo>
                    <a:pt x="660146" y="6350000"/>
                    <a:pt x="0" y="5689854"/>
                    <a:pt x="0" y="4875530"/>
                  </a:cubicBezTo>
                  <a:lnTo>
                    <a:pt x="0" y="1474470"/>
                  </a:lnTo>
                  <a:cubicBezTo>
                    <a:pt x="0" y="660146"/>
                    <a:pt x="660146" y="0"/>
                    <a:pt x="1474470" y="0"/>
                  </a:cubicBezTo>
                  <a:lnTo>
                    <a:pt x="1474470" y="0"/>
                  </a:lnTo>
                  <a:cubicBezTo>
                    <a:pt x="2288667" y="0"/>
                    <a:pt x="2948813" y="660146"/>
                    <a:pt x="2948813" y="1474470"/>
                  </a:cubicBezTo>
                  <a:close/>
                </a:path>
              </a:pathLst>
            </a:custGeom>
            <a:blipFill>
              <a:blip r:embed="rId2">
                <a:extLst>
                  <a:ext uri="{28A0092B-C50C-407E-A947-70E740481C1C}">
                    <a14:useLocalDpi xmlns:a14="http://schemas.microsoft.com/office/drawing/2010/main" val="0"/>
                  </a:ext>
                </a:extLst>
              </a:blip>
              <a:stretch>
                <a:fillRect l="-171676" t="-3746" r="-58116" b="-188"/>
              </a:stretch>
            </a:blipFill>
          </p:spPr>
          <p:txBody>
            <a:bodyPr/>
            <a:lstStyle/>
            <a:p>
              <a:endParaRPr lang="en-PH"/>
            </a:p>
          </p:txBody>
        </p:sp>
      </p:grpSp>
      <p:grpSp>
        <p:nvGrpSpPr>
          <p:cNvPr id="63" name="Group 62">
            <a:extLst>
              <a:ext uri="{FF2B5EF4-FFF2-40B4-BE49-F238E27FC236}">
                <a16:creationId xmlns:a16="http://schemas.microsoft.com/office/drawing/2014/main" id="{DA9D4EE2-EC8F-6D5D-A7BB-2ACFF2CC7F82}"/>
              </a:ext>
            </a:extLst>
          </p:cNvPr>
          <p:cNvGrpSpPr/>
          <p:nvPr/>
        </p:nvGrpSpPr>
        <p:grpSpPr>
          <a:xfrm>
            <a:off x="1003515" y="2789440"/>
            <a:ext cx="329860" cy="329860"/>
            <a:chOff x="1240585" y="3446371"/>
            <a:chExt cx="655613" cy="655613"/>
          </a:xfrm>
        </p:grpSpPr>
        <p:grpSp>
          <p:nvGrpSpPr>
            <p:cNvPr id="54" name="Group 11">
              <a:extLst>
                <a:ext uri="{FF2B5EF4-FFF2-40B4-BE49-F238E27FC236}">
                  <a16:creationId xmlns:a16="http://schemas.microsoft.com/office/drawing/2014/main" id="{6C7659EF-3512-5A95-336B-CC81AE6BC8C7}"/>
                </a:ext>
              </a:extLst>
            </p:cNvPr>
            <p:cNvGrpSpPr/>
            <p:nvPr/>
          </p:nvGrpSpPr>
          <p:grpSpPr>
            <a:xfrm>
              <a:off x="1240585" y="3446371"/>
              <a:ext cx="655613" cy="655613"/>
              <a:chOff x="156752" y="78376"/>
              <a:chExt cx="6350000" cy="6350000"/>
            </a:xfrm>
            <a:solidFill>
              <a:srgbClr val="EC008C">
                <a:alpha val="84706"/>
              </a:srgbClr>
            </a:solidFill>
          </p:grpSpPr>
          <p:sp>
            <p:nvSpPr>
              <p:cNvPr id="56" name="Freeform 12">
                <a:extLst>
                  <a:ext uri="{FF2B5EF4-FFF2-40B4-BE49-F238E27FC236}">
                    <a16:creationId xmlns:a16="http://schemas.microsoft.com/office/drawing/2014/main" id="{1BD1D700-CDCF-403E-BA10-EFE996D1AEC4}"/>
                  </a:ext>
                </a:extLst>
              </p:cNvPr>
              <p:cNvSpPr/>
              <p:nvPr/>
            </p:nvSpPr>
            <p:spPr>
              <a:xfrm>
                <a:off x="156752" y="78376"/>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PH"/>
              </a:p>
            </p:txBody>
          </p:sp>
        </p:grpSp>
        <p:sp>
          <p:nvSpPr>
            <p:cNvPr id="36" name="Freeform 19">
              <a:extLst>
                <a:ext uri="{FF2B5EF4-FFF2-40B4-BE49-F238E27FC236}">
                  <a16:creationId xmlns:a16="http://schemas.microsoft.com/office/drawing/2014/main" id="{0EC43761-C5B9-B909-B0BC-2A4CFC60A97C}"/>
                </a:ext>
              </a:extLst>
            </p:cNvPr>
            <p:cNvSpPr/>
            <p:nvPr/>
          </p:nvSpPr>
          <p:spPr>
            <a:xfrm>
              <a:off x="1385512" y="3591298"/>
              <a:ext cx="365760" cy="365760"/>
            </a:xfrm>
            <a:custGeom>
              <a:avLst/>
              <a:gdLst/>
              <a:ahLst/>
              <a:cxnLst/>
              <a:rect l="l" t="t" r="r" b="b"/>
              <a:pathLst>
                <a:path w="828178" h="799568">
                  <a:moveTo>
                    <a:pt x="0" y="0"/>
                  </a:moveTo>
                  <a:lnTo>
                    <a:pt x="828178" y="0"/>
                  </a:lnTo>
                  <a:lnTo>
                    <a:pt x="828178" y="799568"/>
                  </a:lnTo>
                  <a:lnTo>
                    <a:pt x="0" y="799568"/>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en-US" sz="800">
                <a:latin typeface="Segoe UI" panose="020B0502040204020203" pitchFamily="34" charset="0"/>
                <a:cs typeface="Segoe UI" panose="020B0502040204020203" pitchFamily="34" charset="0"/>
              </a:endParaRPr>
            </a:p>
          </p:txBody>
        </p:sp>
      </p:grpSp>
      <p:grpSp>
        <p:nvGrpSpPr>
          <p:cNvPr id="52" name="Group 51">
            <a:extLst>
              <a:ext uri="{FF2B5EF4-FFF2-40B4-BE49-F238E27FC236}">
                <a16:creationId xmlns:a16="http://schemas.microsoft.com/office/drawing/2014/main" id="{E50A6C49-F3D3-798C-BD84-6B6AA8904E56}"/>
              </a:ext>
            </a:extLst>
          </p:cNvPr>
          <p:cNvGrpSpPr/>
          <p:nvPr/>
        </p:nvGrpSpPr>
        <p:grpSpPr>
          <a:xfrm>
            <a:off x="1000404" y="2215669"/>
            <a:ext cx="329860" cy="329860"/>
            <a:chOff x="1113735" y="2076817"/>
            <a:chExt cx="655613" cy="655613"/>
          </a:xfrm>
          <a:effectLst>
            <a:outerShdw blurRad="50800" dist="38100" dir="2700000" algn="tl" rotWithShape="0">
              <a:prstClr val="black">
                <a:alpha val="40000"/>
              </a:prstClr>
            </a:outerShdw>
          </a:effectLst>
        </p:grpSpPr>
        <p:grpSp>
          <p:nvGrpSpPr>
            <p:cNvPr id="50" name="Group 11">
              <a:extLst>
                <a:ext uri="{FF2B5EF4-FFF2-40B4-BE49-F238E27FC236}">
                  <a16:creationId xmlns:a16="http://schemas.microsoft.com/office/drawing/2014/main" id="{588FC220-EDC7-745A-ADFB-0B3A62AF0BD4}"/>
                </a:ext>
              </a:extLst>
            </p:cNvPr>
            <p:cNvGrpSpPr/>
            <p:nvPr/>
          </p:nvGrpSpPr>
          <p:grpSpPr>
            <a:xfrm>
              <a:off x="1113735" y="2076817"/>
              <a:ext cx="655613" cy="655613"/>
              <a:chOff x="156752" y="78376"/>
              <a:chExt cx="6350000" cy="6350000"/>
            </a:xfrm>
            <a:solidFill>
              <a:srgbClr val="EC008C">
                <a:alpha val="84706"/>
              </a:srgbClr>
            </a:solidFill>
          </p:grpSpPr>
          <p:sp>
            <p:nvSpPr>
              <p:cNvPr id="51" name="Freeform 12">
                <a:extLst>
                  <a:ext uri="{FF2B5EF4-FFF2-40B4-BE49-F238E27FC236}">
                    <a16:creationId xmlns:a16="http://schemas.microsoft.com/office/drawing/2014/main" id="{1FEA80C9-463F-C6AF-84A2-5C9D243522F6}"/>
                  </a:ext>
                </a:extLst>
              </p:cNvPr>
              <p:cNvSpPr/>
              <p:nvPr/>
            </p:nvSpPr>
            <p:spPr>
              <a:xfrm>
                <a:off x="156752" y="78376"/>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C008C"/>
              </a:solidFill>
            </p:spPr>
            <p:txBody>
              <a:bodyPr/>
              <a:lstStyle/>
              <a:p>
                <a:endParaRPr lang="en-PH"/>
              </a:p>
            </p:txBody>
          </p:sp>
        </p:grpSp>
        <p:sp>
          <p:nvSpPr>
            <p:cNvPr id="43" name="Freeform 26">
              <a:extLst>
                <a:ext uri="{FF2B5EF4-FFF2-40B4-BE49-F238E27FC236}">
                  <a16:creationId xmlns:a16="http://schemas.microsoft.com/office/drawing/2014/main" id="{13F61132-706C-D6DD-A898-2B6BA5ABE301}"/>
                </a:ext>
              </a:extLst>
            </p:cNvPr>
            <p:cNvSpPr/>
            <p:nvPr/>
          </p:nvSpPr>
          <p:spPr>
            <a:xfrm>
              <a:off x="1247307" y="2216135"/>
              <a:ext cx="382015" cy="382015"/>
            </a:xfrm>
            <a:custGeom>
              <a:avLst/>
              <a:gdLst/>
              <a:ahLst/>
              <a:cxnLst/>
              <a:rect l="l" t="t" r="r" b="b"/>
              <a:pathLst>
                <a:path w="573022" h="573022">
                  <a:moveTo>
                    <a:pt x="0" y="0"/>
                  </a:moveTo>
                  <a:lnTo>
                    <a:pt x="573022" y="0"/>
                  </a:lnTo>
                  <a:lnTo>
                    <a:pt x="573022" y="573022"/>
                  </a:lnTo>
                  <a:lnTo>
                    <a:pt x="0" y="573022"/>
                  </a:lnTo>
                  <a:lnTo>
                    <a:pt x="0" y="0"/>
                  </a:lnTo>
                  <a:close/>
                </a:path>
              </a:pathLst>
            </a:custGeom>
            <a:blipFill>
              <a:blip>
                <a:extLst>
                  <a:ext uri="{96DAC541-7B7A-43D3-8B79-37D633B846F1}">
                    <asvg:svgBlip xmlns:asvg="http://schemas.microsoft.com/office/drawing/2016/SVG/main" r:embed="rId4"/>
                  </a:ext>
                </a:extLst>
              </a:blip>
              <a:stretch>
                <a:fillRect/>
              </a:stretch>
            </a:blipFill>
          </p:spPr>
          <p:txBody>
            <a:bodyPr/>
            <a:lstStyle/>
            <a:p>
              <a:endParaRPr lang="en-US"/>
            </a:p>
          </p:txBody>
        </p:sp>
      </p:grpSp>
      <p:grpSp>
        <p:nvGrpSpPr>
          <p:cNvPr id="66" name="Group 65">
            <a:extLst>
              <a:ext uri="{FF2B5EF4-FFF2-40B4-BE49-F238E27FC236}">
                <a16:creationId xmlns:a16="http://schemas.microsoft.com/office/drawing/2014/main" id="{DB11B577-43BD-8127-3780-F1C37A75F7EC}"/>
              </a:ext>
            </a:extLst>
          </p:cNvPr>
          <p:cNvGrpSpPr/>
          <p:nvPr/>
        </p:nvGrpSpPr>
        <p:grpSpPr>
          <a:xfrm>
            <a:off x="1003515" y="3904045"/>
            <a:ext cx="329860" cy="329860"/>
            <a:chOff x="1916759" y="3957058"/>
            <a:chExt cx="655613" cy="655613"/>
          </a:xfrm>
        </p:grpSpPr>
        <p:grpSp>
          <p:nvGrpSpPr>
            <p:cNvPr id="59" name="Group 11">
              <a:extLst>
                <a:ext uri="{FF2B5EF4-FFF2-40B4-BE49-F238E27FC236}">
                  <a16:creationId xmlns:a16="http://schemas.microsoft.com/office/drawing/2014/main" id="{92F28772-BA80-EDC1-39B0-CDB5DBEB6AAF}"/>
                </a:ext>
              </a:extLst>
            </p:cNvPr>
            <p:cNvGrpSpPr/>
            <p:nvPr/>
          </p:nvGrpSpPr>
          <p:grpSpPr>
            <a:xfrm>
              <a:off x="1916759" y="3957058"/>
              <a:ext cx="655613" cy="655613"/>
              <a:chOff x="156752" y="78376"/>
              <a:chExt cx="6350000" cy="6350000"/>
            </a:xfrm>
            <a:solidFill>
              <a:srgbClr val="EC008C">
                <a:alpha val="84706"/>
              </a:srgbClr>
            </a:solidFill>
          </p:grpSpPr>
          <p:sp>
            <p:nvSpPr>
              <p:cNvPr id="60" name="Freeform 12">
                <a:extLst>
                  <a:ext uri="{FF2B5EF4-FFF2-40B4-BE49-F238E27FC236}">
                    <a16:creationId xmlns:a16="http://schemas.microsoft.com/office/drawing/2014/main" id="{92FD7E1C-E449-2423-CC11-3D80AD84BF1A}"/>
                  </a:ext>
                </a:extLst>
              </p:cNvPr>
              <p:cNvSpPr/>
              <p:nvPr/>
            </p:nvSpPr>
            <p:spPr>
              <a:xfrm>
                <a:off x="156752" y="78376"/>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PH"/>
              </a:p>
            </p:txBody>
          </p:sp>
        </p:grpSp>
        <p:sp>
          <p:nvSpPr>
            <p:cNvPr id="44" name="Freeform 56">
              <a:extLst>
                <a:ext uri="{FF2B5EF4-FFF2-40B4-BE49-F238E27FC236}">
                  <a16:creationId xmlns:a16="http://schemas.microsoft.com/office/drawing/2014/main" id="{474BA0AB-424C-EC1A-B5DE-0B1D7345E2D3}"/>
                </a:ext>
              </a:extLst>
            </p:cNvPr>
            <p:cNvSpPr/>
            <p:nvPr/>
          </p:nvSpPr>
          <p:spPr>
            <a:xfrm>
              <a:off x="2041365" y="4067554"/>
              <a:ext cx="406400" cy="443547"/>
            </a:xfrm>
            <a:custGeom>
              <a:avLst/>
              <a:gdLst/>
              <a:ahLst/>
              <a:cxnLst/>
              <a:rect l="l" t="t" r="r" b="b"/>
              <a:pathLst>
                <a:path w="609600" h="665321">
                  <a:moveTo>
                    <a:pt x="0" y="0"/>
                  </a:moveTo>
                  <a:lnTo>
                    <a:pt x="609600" y="0"/>
                  </a:lnTo>
                  <a:lnTo>
                    <a:pt x="609600" y="665321"/>
                  </a:lnTo>
                  <a:lnTo>
                    <a:pt x="0" y="665321"/>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p>
              <a:endParaRPr lang="en-US" sz="800">
                <a:latin typeface="Segoe UI" panose="020B0502040204020203" pitchFamily="34" charset="0"/>
                <a:cs typeface="Segoe UI" panose="020B0502040204020203" pitchFamily="34" charset="0"/>
              </a:endParaRPr>
            </a:p>
          </p:txBody>
        </p:sp>
      </p:grpSp>
      <p:grpSp>
        <p:nvGrpSpPr>
          <p:cNvPr id="65" name="Group 64">
            <a:extLst>
              <a:ext uri="{FF2B5EF4-FFF2-40B4-BE49-F238E27FC236}">
                <a16:creationId xmlns:a16="http://schemas.microsoft.com/office/drawing/2014/main" id="{14B83C1A-B225-199E-CC00-717EAD6861B1}"/>
              </a:ext>
            </a:extLst>
          </p:cNvPr>
          <p:cNvGrpSpPr/>
          <p:nvPr/>
        </p:nvGrpSpPr>
        <p:grpSpPr>
          <a:xfrm>
            <a:off x="1003515" y="4471040"/>
            <a:ext cx="329860" cy="329860"/>
            <a:chOff x="2119958" y="4968910"/>
            <a:chExt cx="655613" cy="655613"/>
          </a:xfrm>
        </p:grpSpPr>
        <p:grpSp>
          <p:nvGrpSpPr>
            <p:cNvPr id="61" name="Group 11">
              <a:extLst>
                <a:ext uri="{FF2B5EF4-FFF2-40B4-BE49-F238E27FC236}">
                  <a16:creationId xmlns:a16="http://schemas.microsoft.com/office/drawing/2014/main" id="{EDBC100D-B728-A6E4-DE53-A62E7B50AB5A}"/>
                </a:ext>
              </a:extLst>
            </p:cNvPr>
            <p:cNvGrpSpPr/>
            <p:nvPr/>
          </p:nvGrpSpPr>
          <p:grpSpPr>
            <a:xfrm>
              <a:off x="2119958" y="4968910"/>
              <a:ext cx="655613" cy="655613"/>
              <a:chOff x="156752" y="78376"/>
              <a:chExt cx="6350000" cy="6350000"/>
            </a:xfrm>
            <a:solidFill>
              <a:srgbClr val="EC008C">
                <a:alpha val="84706"/>
              </a:srgbClr>
            </a:solidFill>
          </p:grpSpPr>
          <p:sp>
            <p:nvSpPr>
              <p:cNvPr id="62" name="Freeform 12">
                <a:extLst>
                  <a:ext uri="{FF2B5EF4-FFF2-40B4-BE49-F238E27FC236}">
                    <a16:creationId xmlns:a16="http://schemas.microsoft.com/office/drawing/2014/main" id="{7A955D63-BF0D-2407-5874-9A2713603911}"/>
                  </a:ext>
                </a:extLst>
              </p:cNvPr>
              <p:cNvSpPr/>
              <p:nvPr/>
            </p:nvSpPr>
            <p:spPr>
              <a:xfrm>
                <a:off x="156752" y="78376"/>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PH"/>
              </a:p>
            </p:txBody>
          </p:sp>
        </p:grpSp>
        <p:sp>
          <p:nvSpPr>
            <p:cNvPr id="47" name="Freeform 58">
              <a:extLst>
                <a:ext uri="{FF2B5EF4-FFF2-40B4-BE49-F238E27FC236}">
                  <a16:creationId xmlns:a16="http://schemas.microsoft.com/office/drawing/2014/main" id="{E60CB7B6-C123-ABD5-DBDF-85F25C7B64E7}"/>
                </a:ext>
              </a:extLst>
            </p:cNvPr>
            <p:cNvSpPr/>
            <p:nvPr/>
          </p:nvSpPr>
          <p:spPr>
            <a:xfrm>
              <a:off x="2244565" y="5093516"/>
              <a:ext cx="406400" cy="406400"/>
            </a:xfrm>
            <a:custGeom>
              <a:avLst/>
              <a:gdLst/>
              <a:ahLst/>
              <a:cxnLst/>
              <a:rect l="l" t="t" r="r" b="b"/>
              <a:pathLst>
                <a:path w="609600" h="609600">
                  <a:moveTo>
                    <a:pt x="0" y="0"/>
                  </a:moveTo>
                  <a:lnTo>
                    <a:pt x="609600" y="0"/>
                  </a:lnTo>
                  <a:lnTo>
                    <a:pt x="609600" y="609600"/>
                  </a:lnTo>
                  <a:lnTo>
                    <a:pt x="0" y="609600"/>
                  </a:lnTo>
                  <a:lnTo>
                    <a:pt x="0" y="0"/>
                  </a:lnTo>
                  <a:close/>
                </a:path>
              </a:pathLst>
            </a:custGeom>
            <a:blipFill>
              <a:blip>
                <a:extLst>
                  <a:ext uri="{96DAC541-7B7A-43D3-8B79-37D633B846F1}">
                    <asvg:svgBlip xmlns:asvg="http://schemas.microsoft.com/office/drawing/2016/SVG/main" r:embed="rId6"/>
                  </a:ext>
                </a:extLst>
              </a:blip>
              <a:stretch>
                <a:fillRect/>
              </a:stretch>
            </a:blipFill>
          </p:spPr>
          <p:txBody>
            <a:bodyPr/>
            <a:lstStyle/>
            <a:p>
              <a:endParaRPr lang="en-US" sz="800">
                <a:latin typeface="Segoe UI" panose="020B0502040204020203" pitchFamily="34" charset="0"/>
                <a:cs typeface="Segoe UI" panose="020B0502040204020203" pitchFamily="34" charset="0"/>
              </a:endParaRPr>
            </a:p>
          </p:txBody>
        </p:sp>
      </p:grpSp>
      <p:grpSp>
        <p:nvGrpSpPr>
          <p:cNvPr id="64" name="Group 63">
            <a:extLst>
              <a:ext uri="{FF2B5EF4-FFF2-40B4-BE49-F238E27FC236}">
                <a16:creationId xmlns:a16="http://schemas.microsoft.com/office/drawing/2014/main" id="{EA61AB9E-389F-467D-C084-8C098AD4FF75}"/>
              </a:ext>
            </a:extLst>
          </p:cNvPr>
          <p:cNvGrpSpPr/>
          <p:nvPr/>
        </p:nvGrpSpPr>
        <p:grpSpPr>
          <a:xfrm>
            <a:off x="1002482" y="3355430"/>
            <a:ext cx="329860" cy="329860"/>
            <a:chOff x="1240585" y="4344336"/>
            <a:chExt cx="655613" cy="655613"/>
          </a:xfrm>
        </p:grpSpPr>
        <p:grpSp>
          <p:nvGrpSpPr>
            <p:cNvPr id="57" name="Group 11">
              <a:extLst>
                <a:ext uri="{FF2B5EF4-FFF2-40B4-BE49-F238E27FC236}">
                  <a16:creationId xmlns:a16="http://schemas.microsoft.com/office/drawing/2014/main" id="{EDFE734B-69DD-6862-CF57-7AF6651D5702}"/>
                </a:ext>
              </a:extLst>
            </p:cNvPr>
            <p:cNvGrpSpPr/>
            <p:nvPr/>
          </p:nvGrpSpPr>
          <p:grpSpPr>
            <a:xfrm>
              <a:off x="1240585" y="4344336"/>
              <a:ext cx="655613" cy="655613"/>
              <a:chOff x="156752" y="78376"/>
              <a:chExt cx="6350000" cy="6350000"/>
            </a:xfrm>
            <a:solidFill>
              <a:srgbClr val="EC008C">
                <a:alpha val="84706"/>
              </a:srgbClr>
            </a:solidFill>
          </p:grpSpPr>
          <p:sp>
            <p:nvSpPr>
              <p:cNvPr id="58" name="Freeform 12">
                <a:extLst>
                  <a:ext uri="{FF2B5EF4-FFF2-40B4-BE49-F238E27FC236}">
                    <a16:creationId xmlns:a16="http://schemas.microsoft.com/office/drawing/2014/main" id="{027F6091-2BA8-7A98-1CE9-5F1010AF6A00}"/>
                  </a:ext>
                </a:extLst>
              </p:cNvPr>
              <p:cNvSpPr/>
              <p:nvPr/>
            </p:nvSpPr>
            <p:spPr>
              <a:xfrm>
                <a:off x="156752" y="78376"/>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PH"/>
              </a:p>
            </p:txBody>
          </p:sp>
        </p:grpSp>
        <p:sp>
          <p:nvSpPr>
            <p:cNvPr id="34" name="Freeform 62">
              <a:extLst>
                <a:ext uri="{FF2B5EF4-FFF2-40B4-BE49-F238E27FC236}">
                  <a16:creationId xmlns:a16="http://schemas.microsoft.com/office/drawing/2014/main" id="{390C5A30-922F-B2C2-1AE8-F2A8BF00373B}"/>
                </a:ext>
              </a:extLst>
            </p:cNvPr>
            <p:cNvSpPr/>
            <p:nvPr/>
          </p:nvSpPr>
          <p:spPr>
            <a:xfrm>
              <a:off x="1353133" y="4457609"/>
              <a:ext cx="406400" cy="406400"/>
            </a:xfrm>
            <a:custGeom>
              <a:avLst/>
              <a:gdLst/>
              <a:ahLst/>
              <a:cxnLst/>
              <a:rect l="l" t="t" r="r" b="b"/>
              <a:pathLst>
                <a:path w="609600" h="609600">
                  <a:moveTo>
                    <a:pt x="0" y="0"/>
                  </a:moveTo>
                  <a:lnTo>
                    <a:pt x="609600" y="0"/>
                  </a:lnTo>
                  <a:lnTo>
                    <a:pt x="609600" y="609600"/>
                  </a:lnTo>
                  <a:lnTo>
                    <a:pt x="0" y="609600"/>
                  </a:lnTo>
                  <a:lnTo>
                    <a:pt x="0" y="0"/>
                  </a:lnTo>
                  <a:close/>
                </a:path>
              </a:pathLst>
            </a:custGeom>
            <a:blipFill>
              <a:blip>
                <a:extLst>
                  <a:ext uri="{96DAC541-7B7A-43D3-8B79-37D633B846F1}">
                    <asvg:svgBlip xmlns:asvg="http://schemas.microsoft.com/office/drawing/2016/SVG/main" r:embed="rId7"/>
                  </a:ext>
                </a:extLst>
              </a:blip>
              <a:stretch>
                <a:fillRect/>
              </a:stretch>
            </a:blipFill>
          </p:spPr>
          <p:txBody>
            <a:bodyPr/>
            <a:lstStyle/>
            <a:p>
              <a:endParaRPr lang="en-US" sz="800">
                <a:latin typeface="Segoe UI" panose="020B0502040204020203" pitchFamily="34" charset="0"/>
                <a:cs typeface="Segoe UI" panose="020B0502040204020203" pitchFamily="34" charset="0"/>
              </a:endParaRPr>
            </a:p>
          </p:txBody>
        </p:sp>
      </p:grpSp>
      <p:sp>
        <p:nvSpPr>
          <p:cNvPr id="68" name="TextBox 67">
            <a:extLst>
              <a:ext uri="{FF2B5EF4-FFF2-40B4-BE49-F238E27FC236}">
                <a16:creationId xmlns:a16="http://schemas.microsoft.com/office/drawing/2014/main" id="{B44293B7-B91A-E1D7-4E51-7381D4D235D4}"/>
              </a:ext>
            </a:extLst>
          </p:cNvPr>
          <p:cNvSpPr txBox="1"/>
          <p:nvPr/>
        </p:nvSpPr>
        <p:spPr>
          <a:xfrm>
            <a:off x="1350773" y="2215669"/>
            <a:ext cx="8570768" cy="3693319"/>
          </a:xfrm>
          <a:prstGeom prst="rect">
            <a:avLst/>
          </a:prstGeom>
          <a:noFill/>
        </p:spPr>
        <p:txBody>
          <a:bodyPr wrap="square">
            <a:spAutoFit/>
          </a:bodyPr>
          <a:lstStyle/>
          <a:p>
            <a:r>
              <a:rPr lang="en-NZ" dirty="0">
                <a:solidFill>
                  <a:schemeClr val="bg1"/>
                </a:solidFill>
                <a:latin typeface="Myriad Pro" panose="020B0503030403020204" pitchFamily="34" charset="0"/>
              </a:rPr>
              <a:t>Multi-pathway approach</a:t>
            </a:r>
            <a:br>
              <a:rPr lang="en-NZ" dirty="0">
                <a:solidFill>
                  <a:schemeClr val="bg1"/>
                </a:solidFill>
                <a:latin typeface="Myriad Pro" panose="020B0503030403020204" pitchFamily="34" charset="0"/>
              </a:rPr>
            </a:br>
            <a:br>
              <a:rPr lang="en-NZ" dirty="0">
                <a:solidFill>
                  <a:schemeClr val="bg1"/>
                </a:solidFill>
                <a:latin typeface="Myriad Pro" panose="020B0503030403020204" pitchFamily="34" charset="0"/>
              </a:rPr>
            </a:br>
            <a:r>
              <a:rPr lang="en-NZ" dirty="0">
                <a:solidFill>
                  <a:schemeClr val="bg1"/>
                </a:solidFill>
                <a:latin typeface="Myriad Pro" panose="020B0503030403020204" pitchFamily="34" charset="0"/>
              </a:rPr>
              <a:t>Whole-fruit powder that preserves the polyphenolic matrix</a:t>
            </a:r>
            <a:br>
              <a:rPr lang="en-NZ" dirty="0">
                <a:solidFill>
                  <a:schemeClr val="bg1"/>
                </a:solidFill>
                <a:latin typeface="Myriad Pro" panose="020B0503030403020204" pitchFamily="34" charset="0"/>
              </a:rPr>
            </a:br>
            <a:br>
              <a:rPr lang="en-NZ" dirty="0">
                <a:solidFill>
                  <a:schemeClr val="bg1"/>
                </a:solidFill>
                <a:latin typeface="Myriad Pro" panose="020B0503030403020204" pitchFamily="34" charset="0"/>
              </a:rPr>
            </a:br>
            <a:r>
              <a:rPr lang="en-PH" dirty="0">
                <a:solidFill>
                  <a:schemeClr val="bg1"/>
                </a:solidFill>
                <a:latin typeface="Myriad Pro" panose="020B0503030403020204" pitchFamily="34" charset="0"/>
              </a:rPr>
              <a:t>Non-GMO, gluten free, vegan, Kosher, GRAS, low FODMAP, allergen free.</a:t>
            </a:r>
          </a:p>
          <a:p>
            <a:endParaRPr lang="en-NZ" b="1" dirty="0">
              <a:solidFill>
                <a:schemeClr val="bg1"/>
              </a:solidFill>
              <a:latin typeface="Myriad Pro" panose="020B0503030403020204" pitchFamily="34" charset="0"/>
            </a:endParaRPr>
          </a:p>
          <a:p>
            <a:r>
              <a:rPr lang="en-NZ" dirty="0">
                <a:solidFill>
                  <a:schemeClr val="bg1"/>
                </a:solidFill>
                <a:latin typeface="Myriad Pro" panose="020B0503030403020204" pitchFamily="34" charset="0"/>
              </a:rPr>
              <a:t>Low Dose (300mg)</a:t>
            </a:r>
          </a:p>
          <a:p>
            <a:endParaRPr lang="en-NZ" dirty="0">
              <a:solidFill>
                <a:schemeClr val="bg1"/>
              </a:solidFill>
              <a:latin typeface="Myriad Pro" panose="020B0503030403020204" pitchFamily="34" charset="0"/>
            </a:endParaRPr>
          </a:p>
          <a:p>
            <a:r>
              <a:rPr lang="en-NZ" dirty="0">
                <a:solidFill>
                  <a:schemeClr val="bg1"/>
                </a:solidFill>
                <a:latin typeface="Myriad Pro" panose="020B0503030403020204" pitchFamily="34" charset="0"/>
              </a:rPr>
              <a:t>Formulation flexibility</a:t>
            </a:r>
          </a:p>
          <a:p>
            <a:endParaRPr lang="en-NZ" dirty="0">
              <a:solidFill>
                <a:schemeClr val="bg1"/>
              </a:solidFill>
              <a:latin typeface="Myriad Pro" panose="020B0503030403020204" pitchFamily="34" charset="0"/>
            </a:endParaRPr>
          </a:p>
          <a:p>
            <a:r>
              <a:rPr lang="en-NZ">
                <a:solidFill>
                  <a:schemeClr val="bg1"/>
                </a:solidFill>
                <a:latin typeface="Myriad Pro" panose="020B0503030403020204" pitchFamily="34" charset="0"/>
              </a:rPr>
              <a:t>Suitable for functional </a:t>
            </a:r>
            <a:r>
              <a:rPr lang="en-NZ" dirty="0">
                <a:solidFill>
                  <a:schemeClr val="bg1"/>
                </a:solidFill>
                <a:latin typeface="Myriad Pro" panose="020B0503030403020204" pitchFamily="34" charset="0"/>
              </a:rPr>
              <a:t>food formats</a:t>
            </a:r>
          </a:p>
          <a:p>
            <a:endParaRPr lang="en-PH" dirty="0">
              <a:solidFill>
                <a:schemeClr val="bg1"/>
              </a:solidFill>
              <a:latin typeface="Myriad Pro" panose="020B0503030403020204" pitchFamily="34" charset="0"/>
            </a:endParaRPr>
          </a:p>
          <a:p>
            <a:endParaRPr lang="en-PH" dirty="0">
              <a:solidFill>
                <a:schemeClr val="bg1"/>
              </a:solidFill>
              <a:latin typeface="Myriad Pro" panose="020B0503030403020204" pitchFamily="34" charset="0"/>
            </a:endParaRPr>
          </a:p>
        </p:txBody>
      </p:sp>
      <p:grpSp>
        <p:nvGrpSpPr>
          <p:cNvPr id="2" name="Group 1">
            <a:extLst>
              <a:ext uri="{FF2B5EF4-FFF2-40B4-BE49-F238E27FC236}">
                <a16:creationId xmlns:a16="http://schemas.microsoft.com/office/drawing/2014/main" id="{E894D68A-5077-6F98-9CCE-3AF36370AB37}"/>
              </a:ext>
            </a:extLst>
          </p:cNvPr>
          <p:cNvGrpSpPr/>
          <p:nvPr/>
        </p:nvGrpSpPr>
        <p:grpSpPr>
          <a:xfrm>
            <a:off x="973512" y="194289"/>
            <a:ext cx="11007300" cy="465891"/>
            <a:chOff x="973512" y="194289"/>
            <a:chExt cx="11007300" cy="465891"/>
          </a:xfrm>
        </p:grpSpPr>
        <p:pic>
          <p:nvPicPr>
            <p:cNvPr id="3" name="Picture 2">
              <a:extLst>
                <a:ext uri="{FF2B5EF4-FFF2-40B4-BE49-F238E27FC236}">
                  <a16:creationId xmlns:a16="http://schemas.microsoft.com/office/drawing/2014/main" id="{91D313E4-DC61-48E1-3B78-0FF9ABE43ED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4" name="Rectangle 3">
              <a:extLst>
                <a:ext uri="{FF2B5EF4-FFF2-40B4-BE49-F238E27FC236}">
                  <a16:creationId xmlns:a16="http://schemas.microsoft.com/office/drawing/2014/main" id="{9E1A11A7-6B2B-1B95-55C3-5FC95FAFCDA6}"/>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
        <p:nvSpPr>
          <p:cNvPr id="7" name="Oval 6">
            <a:extLst>
              <a:ext uri="{FF2B5EF4-FFF2-40B4-BE49-F238E27FC236}">
                <a16:creationId xmlns:a16="http://schemas.microsoft.com/office/drawing/2014/main" id="{8DE97CB1-A4CE-07FA-0E09-8EBF1FF0489D}"/>
              </a:ext>
            </a:extLst>
          </p:cNvPr>
          <p:cNvSpPr/>
          <p:nvPr/>
        </p:nvSpPr>
        <p:spPr>
          <a:xfrm>
            <a:off x="1000404" y="5039006"/>
            <a:ext cx="347904" cy="323992"/>
          </a:xfrm>
          <a:prstGeom prst="ellipse">
            <a:avLst/>
          </a:prstGeom>
          <a:solidFill>
            <a:srgbClr val="C9007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8" name="Picture 7">
            <a:extLst>
              <a:ext uri="{FF2B5EF4-FFF2-40B4-BE49-F238E27FC236}">
                <a16:creationId xmlns:a16="http://schemas.microsoft.com/office/drawing/2014/main" id="{3D32173D-84D2-3038-3C67-88876DC1867D}"/>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10000" r="90000"/>
                    </a14:imgEffect>
                  </a14:imgLayer>
                </a14:imgProps>
              </a:ext>
            </a:extLst>
          </a:blip>
          <a:stretch>
            <a:fillRect/>
          </a:stretch>
        </p:blipFill>
        <p:spPr>
          <a:xfrm>
            <a:off x="1020913" y="5039006"/>
            <a:ext cx="309351" cy="349701"/>
          </a:xfrm>
          <a:prstGeom prst="rect">
            <a:avLst/>
          </a:prstGeom>
        </p:spPr>
      </p:pic>
    </p:spTree>
    <p:extLst>
      <p:ext uri="{BB962C8B-B14F-4D97-AF65-F5344CB8AC3E}">
        <p14:creationId xmlns:p14="http://schemas.microsoft.com/office/powerpoint/2010/main" val="4088883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5CBF0-3F0A-A2DD-9B01-2C7DEC768077}"/>
            </a:ext>
          </a:extLst>
        </p:cNvPr>
        <p:cNvGrpSpPr/>
        <p:nvPr/>
      </p:nvGrpSpPr>
      <p:grpSpPr>
        <a:xfrm>
          <a:off x="0" y="0"/>
          <a:ext cx="0" cy="0"/>
          <a:chOff x="0" y="0"/>
          <a:chExt cx="0" cy="0"/>
        </a:xfrm>
      </p:grpSpPr>
      <p:sp>
        <p:nvSpPr>
          <p:cNvPr id="33" name="TextBox 16">
            <a:extLst>
              <a:ext uri="{FF2B5EF4-FFF2-40B4-BE49-F238E27FC236}">
                <a16:creationId xmlns:a16="http://schemas.microsoft.com/office/drawing/2014/main" id="{0C38C8C4-9513-EFE1-CDFB-A320C76855E7}"/>
              </a:ext>
            </a:extLst>
          </p:cNvPr>
          <p:cNvSpPr txBox="1"/>
          <p:nvPr/>
        </p:nvSpPr>
        <p:spPr>
          <a:xfrm>
            <a:off x="5705447" y="1433218"/>
            <a:ext cx="4127210" cy="184666"/>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30000" noProof="0">
                <a:ln>
                  <a:noFill/>
                </a:ln>
                <a:solidFill>
                  <a:prstClr val="black"/>
                </a:solidFill>
                <a:effectLst/>
                <a:uLnTx/>
                <a:uFillTx/>
                <a:latin typeface="Aptos" panose="02110004020202020204"/>
                <a:ea typeface="+mn-ea"/>
                <a:cs typeface="+mn-cs"/>
              </a:rPr>
              <a:t>Anthocyanins</a:t>
            </a:r>
          </a:p>
        </p:txBody>
      </p:sp>
      <p:pic>
        <p:nvPicPr>
          <p:cNvPr id="6" name="Picture 5">
            <a:extLst>
              <a:ext uri="{FF2B5EF4-FFF2-40B4-BE49-F238E27FC236}">
                <a16:creationId xmlns:a16="http://schemas.microsoft.com/office/drawing/2014/main" id="{3E46E251-F06F-1EDF-3334-890AE03578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grpSp>
        <p:nvGrpSpPr>
          <p:cNvPr id="7" name="Group 6">
            <a:extLst>
              <a:ext uri="{FF2B5EF4-FFF2-40B4-BE49-F238E27FC236}">
                <a16:creationId xmlns:a16="http://schemas.microsoft.com/office/drawing/2014/main" id="{D88FC0DD-22C3-D35E-3DF5-C389EAD9DC81}"/>
              </a:ext>
            </a:extLst>
          </p:cNvPr>
          <p:cNvGrpSpPr/>
          <p:nvPr/>
        </p:nvGrpSpPr>
        <p:grpSpPr>
          <a:xfrm>
            <a:off x="973512" y="194289"/>
            <a:ext cx="11007300" cy="465891"/>
            <a:chOff x="973512" y="194289"/>
            <a:chExt cx="11007300" cy="465891"/>
          </a:xfrm>
        </p:grpSpPr>
        <p:pic>
          <p:nvPicPr>
            <p:cNvPr id="9" name="Picture 8">
              <a:extLst>
                <a:ext uri="{FF2B5EF4-FFF2-40B4-BE49-F238E27FC236}">
                  <a16:creationId xmlns:a16="http://schemas.microsoft.com/office/drawing/2014/main" id="{E5936970-A133-F480-54E4-7B677A4D4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0" name="Rectangle 9">
              <a:extLst>
                <a:ext uri="{FF2B5EF4-FFF2-40B4-BE49-F238E27FC236}">
                  <a16:creationId xmlns:a16="http://schemas.microsoft.com/office/drawing/2014/main" id="{1555A1FB-E7A8-7049-5E1A-AF0F78475E56}"/>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8" name="TextBox 7">
            <a:extLst>
              <a:ext uri="{FF2B5EF4-FFF2-40B4-BE49-F238E27FC236}">
                <a16:creationId xmlns:a16="http://schemas.microsoft.com/office/drawing/2014/main" id="{508A8EE1-17A0-9B6D-9EA4-6F9BB21457CE}"/>
              </a:ext>
            </a:extLst>
          </p:cNvPr>
          <p:cNvSpPr txBox="1"/>
          <p:nvPr/>
        </p:nvSpPr>
        <p:spPr>
          <a:xfrm>
            <a:off x="-968286" y="2496976"/>
            <a:ext cx="6850318" cy="2356286"/>
          </a:xfrm>
          <a:prstGeom prst="rect">
            <a:avLst/>
          </a:prstGeom>
          <a:noFill/>
        </p:spPr>
        <p:txBody>
          <a:bodyPr wrap="square" rtlCol="0">
            <a:spAutoFit/>
          </a:bodyPr>
          <a:lstStyle/>
          <a:p>
            <a:pPr algn="ctr">
              <a:lnSpc>
                <a:spcPct val="150000"/>
              </a:lnSpc>
            </a:pPr>
            <a:r>
              <a:rPr lang="en-NZ" sz="2000" dirty="0">
                <a:solidFill>
                  <a:schemeClr val="bg1"/>
                </a:solidFill>
              </a:rPr>
              <a:t>Gummies</a:t>
            </a:r>
          </a:p>
          <a:p>
            <a:pPr algn="ctr">
              <a:lnSpc>
                <a:spcPct val="150000"/>
              </a:lnSpc>
            </a:pPr>
            <a:r>
              <a:rPr lang="en-NZ" sz="2000" dirty="0">
                <a:solidFill>
                  <a:schemeClr val="bg1"/>
                </a:solidFill>
              </a:rPr>
              <a:t>Honey infusions</a:t>
            </a:r>
          </a:p>
          <a:p>
            <a:pPr algn="ctr">
              <a:lnSpc>
                <a:spcPct val="150000"/>
              </a:lnSpc>
            </a:pPr>
            <a:r>
              <a:rPr lang="en-NZ" sz="2000" dirty="0">
                <a:solidFill>
                  <a:schemeClr val="bg1"/>
                </a:solidFill>
              </a:rPr>
              <a:t>Beverages</a:t>
            </a:r>
          </a:p>
          <a:p>
            <a:pPr algn="ctr">
              <a:lnSpc>
                <a:spcPct val="150000"/>
              </a:lnSpc>
            </a:pPr>
            <a:r>
              <a:rPr lang="en-NZ" sz="2000" dirty="0">
                <a:solidFill>
                  <a:schemeClr val="bg1"/>
                </a:solidFill>
              </a:rPr>
              <a:t>Sachets (powder)</a:t>
            </a:r>
          </a:p>
          <a:p>
            <a:pPr algn="ctr">
              <a:lnSpc>
                <a:spcPct val="150000"/>
              </a:lnSpc>
            </a:pPr>
            <a:r>
              <a:rPr lang="en-NZ" sz="2000">
                <a:solidFill>
                  <a:schemeClr val="bg1"/>
                </a:solidFill>
              </a:rPr>
              <a:t>Yoghurt</a:t>
            </a:r>
            <a:endParaRPr lang="en-NZ" sz="2000" dirty="0">
              <a:solidFill>
                <a:schemeClr val="bg1"/>
              </a:solidFill>
            </a:endParaRPr>
          </a:p>
        </p:txBody>
      </p:sp>
      <p:sp>
        <p:nvSpPr>
          <p:cNvPr id="12" name="Title 1">
            <a:extLst>
              <a:ext uri="{FF2B5EF4-FFF2-40B4-BE49-F238E27FC236}">
                <a16:creationId xmlns:a16="http://schemas.microsoft.com/office/drawing/2014/main" id="{57DD5CF7-4F8A-FD8A-3960-2ACEDD9AD195}"/>
              </a:ext>
            </a:extLst>
          </p:cNvPr>
          <p:cNvSpPr txBox="1">
            <a:spLocks/>
          </p:cNvSpPr>
          <p:nvPr/>
        </p:nvSpPr>
        <p:spPr>
          <a:xfrm>
            <a:off x="102288" y="1318264"/>
            <a:ext cx="11206317" cy="1400400"/>
          </a:xfrm>
          <a:prstGeom prst="rect">
            <a:avLst/>
          </a:prstGeom>
        </p:spPr>
        <p:txBody>
          <a:bodyPr vert="horz" wrap="square"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err="1">
                <a:solidFill>
                  <a:srgbClr val="FFFFFF"/>
                </a:solidFill>
                <a:latin typeface="Myriad Pro" panose="020B0503030403020204" pitchFamily="34" charset="0"/>
              </a:rPr>
              <a:t>Braincurrant</a:t>
            </a:r>
            <a:r>
              <a:rPr lang="en-US" sz="3200" b="1" dirty="0">
                <a:solidFill>
                  <a:srgbClr val="FFFFFF"/>
                </a:solidFill>
                <a:latin typeface="Myriad Pro" panose="020B0503030403020204" pitchFamily="34" charset="0"/>
              </a:rPr>
              <a:t>® </a:t>
            </a:r>
            <a:r>
              <a:rPr lang="en-US" sz="2800" dirty="0">
                <a:solidFill>
                  <a:srgbClr val="FFFFFF"/>
                </a:solidFill>
                <a:latin typeface="Myriad Pro" panose="020B0503030403020204" pitchFamily="34" charset="0"/>
              </a:rPr>
              <a:t>in </a:t>
            </a:r>
            <a:endParaRPr lang="en-US" sz="3200" dirty="0">
              <a:solidFill>
                <a:srgbClr val="FFFFFF"/>
              </a:solidFill>
              <a:latin typeface="Myriad Pro" panose="020B0503030403020204" pitchFamily="34" charset="0"/>
            </a:endParaRPr>
          </a:p>
          <a:p>
            <a:r>
              <a:rPr lang="en-US" sz="2800" dirty="0">
                <a:solidFill>
                  <a:srgbClr val="FFFFFF"/>
                </a:solidFill>
                <a:latin typeface="Myriad Pro" panose="020B0503030403020204" pitchFamily="34" charset="0"/>
              </a:rPr>
              <a:t>Everyday Functional Formats</a:t>
            </a:r>
            <a:br>
              <a:rPr lang="en-US" sz="3200" dirty="0">
                <a:solidFill>
                  <a:srgbClr val="FFFFFF"/>
                </a:solidFill>
                <a:latin typeface="Myriad Pro" panose="020B0503030403020204" pitchFamily="34" charset="0"/>
              </a:rPr>
            </a:br>
            <a:endParaRPr lang="en-US" sz="3200" dirty="0">
              <a:solidFill>
                <a:srgbClr val="FFFFFF"/>
              </a:solidFill>
              <a:latin typeface="Myriad Pro" panose="020B0503030403020204" pitchFamily="34" charset="0"/>
            </a:endParaRPr>
          </a:p>
        </p:txBody>
      </p:sp>
      <p:sp>
        <p:nvSpPr>
          <p:cNvPr id="14" name="Oval 13">
            <a:extLst>
              <a:ext uri="{FF2B5EF4-FFF2-40B4-BE49-F238E27FC236}">
                <a16:creationId xmlns:a16="http://schemas.microsoft.com/office/drawing/2014/main" id="{18A99174-E1A9-06EF-EE24-C250BAEE5326}"/>
              </a:ext>
            </a:extLst>
          </p:cNvPr>
          <p:cNvSpPr/>
          <p:nvPr/>
        </p:nvSpPr>
        <p:spPr>
          <a:xfrm>
            <a:off x="1551392" y="5239512"/>
            <a:ext cx="1426994" cy="1352947"/>
          </a:xfrm>
          <a:prstGeom prst="ellipse">
            <a:avLst/>
          </a:prstGeom>
          <a:solidFill>
            <a:srgbClr val="C90077"/>
          </a:solidFill>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dirty="0"/>
          </a:p>
          <a:p>
            <a:pPr algn="ctr"/>
            <a:r>
              <a:rPr lang="en-NZ" dirty="0"/>
              <a:t>Mental clarity</a:t>
            </a:r>
          </a:p>
          <a:p>
            <a:pPr algn="ctr"/>
            <a:endParaRPr lang="en-NZ" dirty="0"/>
          </a:p>
        </p:txBody>
      </p:sp>
      <p:sp>
        <p:nvSpPr>
          <p:cNvPr id="15" name="Oval 14">
            <a:extLst>
              <a:ext uri="{FF2B5EF4-FFF2-40B4-BE49-F238E27FC236}">
                <a16:creationId xmlns:a16="http://schemas.microsoft.com/office/drawing/2014/main" id="{7014215F-40F2-01A8-733F-C7BCFB494E3F}"/>
              </a:ext>
            </a:extLst>
          </p:cNvPr>
          <p:cNvSpPr/>
          <p:nvPr/>
        </p:nvSpPr>
        <p:spPr>
          <a:xfrm>
            <a:off x="260039" y="5239512"/>
            <a:ext cx="1426994" cy="1352947"/>
          </a:xfrm>
          <a:prstGeom prst="ellipse">
            <a:avLst/>
          </a:prstGeom>
          <a:solidFill>
            <a:srgbClr val="C90077"/>
          </a:solidFill>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Z" dirty="0"/>
              <a:t>Mood balance</a:t>
            </a:r>
          </a:p>
        </p:txBody>
      </p:sp>
      <p:sp>
        <p:nvSpPr>
          <p:cNvPr id="16" name="Oval 15">
            <a:extLst>
              <a:ext uri="{FF2B5EF4-FFF2-40B4-BE49-F238E27FC236}">
                <a16:creationId xmlns:a16="http://schemas.microsoft.com/office/drawing/2014/main" id="{BF22EED1-FFD9-269C-D9AC-C9D422387EEF}"/>
              </a:ext>
            </a:extLst>
          </p:cNvPr>
          <p:cNvSpPr/>
          <p:nvPr/>
        </p:nvSpPr>
        <p:spPr>
          <a:xfrm>
            <a:off x="2842745" y="5239512"/>
            <a:ext cx="1426994" cy="1352947"/>
          </a:xfrm>
          <a:prstGeom prst="ellipse">
            <a:avLst/>
          </a:prstGeom>
          <a:solidFill>
            <a:srgbClr val="C90077"/>
          </a:solidFill>
          <a:effectLst>
            <a:softEdge rad="127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Z" dirty="0"/>
              <a:t>Energy &amp; Focus</a:t>
            </a:r>
          </a:p>
        </p:txBody>
      </p:sp>
      <p:sp>
        <p:nvSpPr>
          <p:cNvPr id="18" name="Rectangle 17">
            <a:extLst>
              <a:ext uri="{FF2B5EF4-FFF2-40B4-BE49-F238E27FC236}">
                <a16:creationId xmlns:a16="http://schemas.microsoft.com/office/drawing/2014/main" id="{65E7E552-15A3-53EA-73CE-5D47726E3F61}"/>
              </a:ext>
            </a:extLst>
          </p:cNvPr>
          <p:cNvSpPr/>
          <p:nvPr/>
        </p:nvSpPr>
        <p:spPr>
          <a:xfrm>
            <a:off x="11539728" y="5157216"/>
            <a:ext cx="652272" cy="158191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9" name="Picture 18">
            <a:extLst>
              <a:ext uri="{FF2B5EF4-FFF2-40B4-BE49-F238E27FC236}">
                <a16:creationId xmlns:a16="http://schemas.microsoft.com/office/drawing/2014/main" id="{62572365-33DE-DDC7-ED5F-B31B76C6CFC5}"/>
              </a:ext>
            </a:extLst>
          </p:cNvPr>
          <p:cNvPicPr>
            <a:picLocks noChangeAspect="1"/>
          </p:cNvPicPr>
          <p:nvPr/>
        </p:nvPicPr>
        <p:blipFill>
          <a:blip r:embed="rId4"/>
          <a:stretch>
            <a:fillRect/>
          </a:stretch>
        </p:blipFill>
        <p:spPr>
          <a:xfrm>
            <a:off x="4676374" y="942494"/>
            <a:ext cx="7702805" cy="5465249"/>
          </a:xfrm>
          <a:prstGeom prst="rect">
            <a:avLst/>
          </a:prstGeom>
          <a:effectLst>
            <a:softEdge rad="317500"/>
          </a:effectLst>
        </p:spPr>
      </p:pic>
    </p:spTree>
    <p:extLst>
      <p:ext uri="{BB962C8B-B14F-4D97-AF65-F5344CB8AC3E}">
        <p14:creationId xmlns:p14="http://schemas.microsoft.com/office/powerpoint/2010/main" val="4217594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648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D18B626-9453-4BA9-D6D4-161240FFDA85}"/>
              </a:ext>
            </a:extLst>
          </p:cNvPr>
          <p:cNvPicPr>
            <a:picLocks noChangeAspect="1"/>
          </p:cNvPicPr>
          <p:nvPr/>
        </p:nvPicPr>
        <p:blipFill>
          <a:blip r:embed="rId3">
            <a:extLst>
              <a:ext uri="{28A0092B-C50C-407E-A947-70E740481C1C}">
                <a14:useLocalDpi xmlns:a14="http://schemas.microsoft.com/office/drawing/2010/main" val="0"/>
              </a:ext>
            </a:extLst>
          </a:blip>
          <a:srcRect l="5448" t="43939" b="20560"/>
          <a:stretch>
            <a:fillRect/>
          </a:stretch>
        </p:blipFill>
        <p:spPr>
          <a:xfrm>
            <a:off x="0" y="-170764"/>
            <a:ext cx="12192000" cy="3360013"/>
          </a:xfrm>
          <a:prstGeom prst="rect">
            <a:avLst/>
          </a:prstGeom>
        </p:spPr>
      </p:pic>
      <p:sp>
        <p:nvSpPr>
          <p:cNvPr id="26" name="Rectangle: Rounded Corners 25">
            <a:extLst>
              <a:ext uri="{FF2B5EF4-FFF2-40B4-BE49-F238E27FC236}">
                <a16:creationId xmlns:a16="http://schemas.microsoft.com/office/drawing/2014/main" id="{F1D9A05A-F04D-E238-94B7-B5F7A42C97B4}"/>
              </a:ext>
            </a:extLst>
          </p:cNvPr>
          <p:cNvSpPr/>
          <p:nvPr/>
        </p:nvSpPr>
        <p:spPr>
          <a:xfrm>
            <a:off x="6830529" y="1885829"/>
            <a:ext cx="4917687" cy="4370534"/>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4" name="TextBox 10">
            <a:extLst>
              <a:ext uri="{FF2B5EF4-FFF2-40B4-BE49-F238E27FC236}">
                <a16:creationId xmlns:a16="http://schemas.microsoft.com/office/drawing/2014/main" id="{FD440F44-745D-13B9-CF30-5E3B9E1132EC}"/>
              </a:ext>
            </a:extLst>
          </p:cNvPr>
          <p:cNvSpPr txBox="1"/>
          <p:nvPr/>
        </p:nvSpPr>
        <p:spPr>
          <a:xfrm>
            <a:off x="980349" y="3950805"/>
            <a:ext cx="9928323" cy="1227195"/>
          </a:xfrm>
          <a:prstGeom prst="rect">
            <a:avLst/>
          </a:prstGeom>
        </p:spPr>
        <p:txBody>
          <a:bodyPr wrap="square" lIns="0" tIns="0" rIns="0" bIns="0" rtlCol="0" anchor="t">
            <a:spAutoFit/>
          </a:bodyPr>
          <a:lstStyle/>
          <a:p>
            <a:pPr defTabSz="609630">
              <a:lnSpc>
                <a:spcPts val="4983"/>
              </a:lnSpc>
            </a:pPr>
            <a:r>
              <a:rPr lang="en-US" sz="2800" b="1">
                <a:solidFill>
                  <a:srgbClr val="FFFFFF"/>
                </a:solidFill>
                <a:latin typeface="Myriad Pro" panose="020B0503030403020204" pitchFamily="34" charset="0"/>
              </a:rPr>
              <a:t>Why NZ Blackcurrants?</a:t>
            </a:r>
            <a:endParaRPr lang="en-US" sz="2800" b="1" i="1">
              <a:solidFill>
                <a:srgbClr val="FFFFFF"/>
              </a:solidFill>
              <a:latin typeface="Myriad Pro" panose="020B0503030403020204" pitchFamily="34" charset="0"/>
            </a:endParaRPr>
          </a:p>
          <a:p>
            <a:pPr defTabSz="609630">
              <a:lnSpc>
                <a:spcPts val="4983"/>
              </a:lnSpc>
            </a:pPr>
            <a:r>
              <a:rPr lang="en-US" sz="3600">
                <a:solidFill>
                  <a:srgbClr val="FFFFFF"/>
                </a:solidFill>
                <a:latin typeface="Myriad Pro" panose="020B0503030403020204" pitchFamily="34" charset="0"/>
              </a:rPr>
              <a:t> </a:t>
            </a:r>
            <a:endParaRPr lang="en-US" sz="3600" i="1">
              <a:solidFill>
                <a:srgbClr val="FFFFFF"/>
              </a:solidFill>
              <a:latin typeface="Myriad Pro" panose="020B0503030403020204" pitchFamily="34" charset="0"/>
            </a:endParaRPr>
          </a:p>
        </p:txBody>
      </p:sp>
      <p:sp>
        <p:nvSpPr>
          <p:cNvPr id="20" name="TextBox 19">
            <a:extLst>
              <a:ext uri="{FF2B5EF4-FFF2-40B4-BE49-F238E27FC236}">
                <a16:creationId xmlns:a16="http://schemas.microsoft.com/office/drawing/2014/main" id="{49974F43-36C6-B0F8-1E2F-D427FEB0085C}"/>
              </a:ext>
            </a:extLst>
          </p:cNvPr>
          <p:cNvSpPr txBox="1"/>
          <p:nvPr/>
        </p:nvSpPr>
        <p:spPr>
          <a:xfrm>
            <a:off x="927831" y="4619549"/>
            <a:ext cx="7937573" cy="646331"/>
          </a:xfrm>
          <a:prstGeom prst="rect">
            <a:avLst/>
          </a:prstGeom>
          <a:noFill/>
        </p:spPr>
        <p:txBody>
          <a:bodyPr wrap="square" rtlCol="0">
            <a:spAutoFit/>
          </a:bodyPr>
          <a:lstStyle/>
          <a:p>
            <a:pPr marL="342900" indent="-342900">
              <a:buFont typeface="Arial" panose="020B0604020202020204" pitchFamily="34" charset="0"/>
              <a:buChar char="•"/>
            </a:pPr>
            <a:r>
              <a:rPr lang="en-NZ" dirty="0">
                <a:solidFill>
                  <a:schemeClr val="bg1"/>
                </a:solidFill>
                <a:latin typeface="Myriad Pro" panose="020B0503030403020204" pitchFamily="34" charset="0"/>
              </a:rPr>
              <a:t>Grown in pristine NZ climate with strong UV</a:t>
            </a:r>
          </a:p>
          <a:p>
            <a:pPr marL="342900" indent="-342900">
              <a:buFont typeface="Arial" panose="020B0604020202020204" pitchFamily="34" charset="0"/>
              <a:buChar char="•"/>
            </a:pPr>
            <a:r>
              <a:rPr lang="en-NZ" dirty="0">
                <a:solidFill>
                  <a:schemeClr val="bg1"/>
                </a:solidFill>
                <a:latin typeface="Myriad Pro" panose="020B0503030403020204" pitchFamily="34" charset="0"/>
              </a:rPr>
              <a:t>Higher anthocyanins and bioactive profile</a:t>
            </a:r>
          </a:p>
        </p:txBody>
      </p:sp>
      <p:grpSp>
        <p:nvGrpSpPr>
          <p:cNvPr id="19" name="Group 9"/>
          <p:cNvGrpSpPr/>
          <p:nvPr/>
        </p:nvGrpSpPr>
        <p:grpSpPr>
          <a:xfrm>
            <a:off x="980349" y="3621094"/>
            <a:ext cx="329711" cy="329711"/>
            <a:chOff x="0" y="0"/>
            <a:chExt cx="6350000" cy="6350000"/>
          </a:xfrm>
          <a:solidFill>
            <a:srgbClr val="EC008C">
              <a:alpha val="84706"/>
            </a:srgbClr>
          </a:solidFill>
        </p:grpSpPr>
        <p:sp>
          <p:nvSpPr>
            <p:cNvPr id="21"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grpSp>
        <p:nvGrpSpPr>
          <p:cNvPr id="22" name="Group 11"/>
          <p:cNvGrpSpPr/>
          <p:nvPr/>
        </p:nvGrpSpPr>
        <p:grpSpPr>
          <a:xfrm>
            <a:off x="1211253" y="3621094"/>
            <a:ext cx="329711" cy="329711"/>
            <a:chOff x="0" y="0"/>
            <a:chExt cx="6350000" cy="6350000"/>
          </a:xfrm>
          <a:solidFill>
            <a:srgbClr val="EC008C">
              <a:alpha val="84706"/>
            </a:srgbClr>
          </a:solidFill>
        </p:grpSpPr>
        <p:sp>
          <p:nvSpPr>
            <p:cNvPr id="23" name="Freeform 1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grpSp>
        <p:nvGrpSpPr>
          <p:cNvPr id="24" name="Group 13"/>
          <p:cNvGrpSpPr/>
          <p:nvPr/>
        </p:nvGrpSpPr>
        <p:grpSpPr>
          <a:xfrm>
            <a:off x="1442156" y="3621094"/>
            <a:ext cx="329711" cy="329711"/>
            <a:chOff x="0" y="0"/>
            <a:chExt cx="6350000" cy="6350000"/>
          </a:xfrm>
          <a:solidFill>
            <a:srgbClr val="EC008C">
              <a:alpha val="84706"/>
            </a:srgbClr>
          </a:solidFill>
        </p:grpSpPr>
        <p:sp>
          <p:nvSpPr>
            <p:cNvPr id="25" name="Freeform 1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grpFill/>
          </p:spPr>
          <p:txBody>
            <a:bodyPr/>
            <a:lstStyle/>
            <a:p>
              <a:endParaRPr lang="en-NZ"/>
            </a:p>
          </p:txBody>
        </p:sp>
      </p:grpSp>
      <p:pic>
        <p:nvPicPr>
          <p:cNvPr id="2" name="Picture 1">
            <a:extLst>
              <a:ext uri="{FF2B5EF4-FFF2-40B4-BE49-F238E27FC236}">
                <a16:creationId xmlns:a16="http://schemas.microsoft.com/office/drawing/2014/main" id="{F5569E6F-A511-A004-D8BF-3C97513ACDE2}"/>
              </a:ext>
            </a:extLst>
          </p:cNvPr>
          <p:cNvPicPr>
            <a:picLocks noChangeAspect="1"/>
          </p:cNvPicPr>
          <p:nvPr/>
        </p:nvPicPr>
        <p:blipFill>
          <a:blip r:embed="rId4"/>
          <a:stretch>
            <a:fillRect/>
          </a:stretch>
        </p:blipFill>
        <p:spPr>
          <a:xfrm>
            <a:off x="7061432" y="2090463"/>
            <a:ext cx="4432576" cy="4049421"/>
          </a:xfrm>
          <a:prstGeom prst="rect">
            <a:avLst/>
          </a:prstGeom>
        </p:spPr>
      </p:pic>
    </p:spTree>
    <p:extLst>
      <p:ext uri="{BB962C8B-B14F-4D97-AF65-F5344CB8AC3E}">
        <p14:creationId xmlns:p14="http://schemas.microsoft.com/office/powerpoint/2010/main" val="288735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E37D1-58CA-CCAD-63DE-0ED2A48651F5}"/>
            </a:ext>
          </a:extLst>
        </p:cNvPr>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BB725D91-A8A6-505E-A53D-7B944CAA6A11}"/>
              </a:ext>
            </a:extLst>
          </p:cNvPr>
          <p:cNvSpPr/>
          <p:nvPr/>
        </p:nvSpPr>
        <p:spPr>
          <a:xfrm>
            <a:off x="6268459" y="1744703"/>
            <a:ext cx="5029200" cy="1828800"/>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grpSp>
        <p:nvGrpSpPr>
          <p:cNvPr id="14" name="Group 13">
            <a:extLst>
              <a:ext uri="{FF2B5EF4-FFF2-40B4-BE49-F238E27FC236}">
                <a16:creationId xmlns:a16="http://schemas.microsoft.com/office/drawing/2014/main" id="{B8E09D5E-0D02-C929-1142-CC803F388DB8}"/>
              </a:ext>
            </a:extLst>
          </p:cNvPr>
          <p:cNvGrpSpPr/>
          <p:nvPr/>
        </p:nvGrpSpPr>
        <p:grpSpPr>
          <a:xfrm>
            <a:off x="1001985" y="1744703"/>
            <a:ext cx="5029200" cy="1828800"/>
            <a:chOff x="1001985" y="1744703"/>
            <a:chExt cx="5029200" cy="1828800"/>
          </a:xfrm>
        </p:grpSpPr>
        <p:sp>
          <p:nvSpPr>
            <p:cNvPr id="7" name="Rectangle: Rounded Corners 6">
              <a:extLst>
                <a:ext uri="{FF2B5EF4-FFF2-40B4-BE49-F238E27FC236}">
                  <a16:creationId xmlns:a16="http://schemas.microsoft.com/office/drawing/2014/main" id="{46C47F58-D972-B319-0A80-C575CAB3BD2F}"/>
                </a:ext>
              </a:extLst>
            </p:cNvPr>
            <p:cNvSpPr/>
            <p:nvPr/>
          </p:nvSpPr>
          <p:spPr>
            <a:xfrm>
              <a:off x="1001985" y="1744703"/>
              <a:ext cx="5029200" cy="1828800"/>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pic>
          <p:nvPicPr>
            <p:cNvPr id="3" name="Picture 2">
              <a:extLst>
                <a:ext uri="{FF2B5EF4-FFF2-40B4-BE49-F238E27FC236}">
                  <a16:creationId xmlns:a16="http://schemas.microsoft.com/office/drawing/2014/main" id="{3C0822DF-9DDD-895F-D26E-BA20B6EE3316}"/>
                </a:ext>
              </a:extLst>
            </p:cNvPr>
            <p:cNvPicPr>
              <a:picLocks noChangeAspect="1"/>
            </p:cNvPicPr>
            <p:nvPr/>
          </p:nvPicPr>
          <p:blipFill>
            <a:blip r:embed="rId3"/>
            <a:srcRect l="3248" r="7213"/>
            <a:stretch>
              <a:fillRect/>
            </a:stretch>
          </p:blipFill>
          <p:spPr>
            <a:xfrm>
              <a:off x="1263191" y="1989509"/>
              <a:ext cx="4524867" cy="1339185"/>
            </a:xfrm>
            <a:prstGeom prst="rect">
              <a:avLst/>
            </a:prstGeom>
          </p:spPr>
        </p:pic>
      </p:grpSp>
      <p:pic>
        <p:nvPicPr>
          <p:cNvPr id="4" name="Picture 3">
            <a:extLst>
              <a:ext uri="{FF2B5EF4-FFF2-40B4-BE49-F238E27FC236}">
                <a16:creationId xmlns:a16="http://schemas.microsoft.com/office/drawing/2014/main" id="{74C79DAC-A279-F44A-523E-E7C68629B3F4}"/>
              </a:ext>
            </a:extLst>
          </p:cNvPr>
          <p:cNvPicPr>
            <a:picLocks noChangeAspect="1"/>
          </p:cNvPicPr>
          <p:nvPr/>
        </p:nvPicPr>
        <p:blipFill>
          <a:blip r:embed="rId4"/>
          <a:srcRect l="7096" r="13035"/>
          <a:stretch>
            <a:fillRect/>
          </a:stretch>
        </p:blipFill>
        <p:spPr>
          <a:xfrm>
            <a:off x="6828383" y="1989509"/>
            <a:ext cx="3908176" cy="1296708"/>
          </a:xfrm>
          <a:prstGeom prst="rect">
            <a:avLst/>
          </a:prstGeom>
        </p:spPr>
      </p:pic>
      <p:sp>
        <p:nvSpPr>
          <p:cNvPr id="9" name="Rectangle: Rounded Corners 8">
            <a:extLst>
              <a:ext uri="{FF2B5EF4-FFF2-40B4-BE49-F238E27FC236}">
                <a16:creationId xmlns:a16="http://schemas.microsoft.com/office/drawing/2014/main" id="{ED98578A-4C70-23A8-BE2B-A4A4037346EB}"/>
              </a:ext>
            </a:extLst>
          </p:cNvPr>
          <p:cNvSpPr/>
          <p:nvPr/>
        </p:nvSpPr>
        <p:spPr>
          <a:xfrm>
            <a:off x="1001985" y="3782848"/>
            <a:ext cx="5029200" cy="1828800"/>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11" name="Rectangle: Rounded Corners 10">
            <a:extLst>
              <a:ext uri="{FF2B5EF4-FFF2-40B4-BE49-F238E27FC236}">
                <a16:creationId xmlns:a16="http://schemas.microsoft.com/office/drawing/2014/main" id="{A6734541-C7B6-831F-8817-890BACFD5375}"/>
              </a:ext>
            </a:extLst>
          </p:cNvPr>
          <p:cNvSpPr/>
          <p:nvPr/>
        </p:nvSpPr>
        <p:spPr>
          <a:xfrm>
            <a:off x="6268459" y="3782848"/>
            <a:ext cx="5029200" cy="1828800"/>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pic>
        <p:nvPicPr>
          <p:cNvPr id="6" name="Picture 5">
            <a:extLst>
              <a:ext uri="{FF2B5EF4-FFF2-40B4-BE49-F238E27FC236}">
                <a16:creationId xmlns:a16="http://schemas.microsoft.com/office/drawing/2014/main" id="{73D93C12-53DC-2EDB-431C-DD45DB9C94F0}"/>
              </a:ext>
            </a:extLst>
          </p:cNvPr>
          <p:cNvPicPr>
            <a:picLocks noChangeAspect="1"/>
          </p:cNvPicPr>
          <p:nvPr/>
        </p:nvPicPr>
        <p:blipFill>
          <a:blip r:embed="rId5"/>
          <a:srcRect t="6624" r="9412"/>
          <a:stretch>
            <a:fillRect/>
          </a:stretch>
        </p:blipFill>
        <p:spPr>
          <a:xfrm>
            <a:off x="6828383" y="3989333"/>
            <a:ext cx="3695593" cy="1435510"/>
          </a:xfrm>
          <a:prstGeom prst="rect">
            <a:avLst/>
          </a:prstGeom>
        </p:spPr>
      </p:pic>
      <p:grpSp>
        <p:nvGrpSpPr>
          <p:cNvPr id="13" name="Group 12">
            <a:extLst>
              <a:ext uri="{FF2B5EF4-FFF2-40B4-BE49-F238E27FC236}">
                <a16:creationId xmlns:a16="http://schemas.microsoft.com/office/drawing/2014/main" id="{E65A3D20-4CE7-0A3C-DFD9-EC9661E42434}"/>
              </a:ext>
            </a:extLst>
          </p:cNvPr>
          <p:cNvGrpSpPr/>
          <p:nvPr/>
        </p:nvGrpSpPr>
        <p:grpSpPr>
          <a:xfrm>
            <a:off x="1263191" y="3933184"/>
            <a:ext cx="4337877" cy="1528954"/>
            <a:chOff x="1263191" y="3933184"/>
            <a:chExt cx="4337877" cy="1528954"/>
          </a:xfrm>
        </p:grpSpPr>
        <p:pic>
          <p:nvPicPr>
            <p:cNvPr id="5" name="Picture 4">
              <a:extLst>
                <a:ext uri="{FF2B5EF4-FFF2-40B4-BE49-F238E27FC236}">
                  <a16:creationId xmlns:a16="http://schemas.microsoft.com/office/drawing/2014/main" id="{0D5BFA90-7DBA-EA95-CB5D-CE6B7DAD38F0}"/>
                </a:ext>
              </a:extLst>
            </p:cNvPr>
            <p:cNvPicPr>
              <a:picLocks noChangeAspect="1"/>
            </p:cNvPicPr>
            <p:nvPr/>
          </p:nvPicPr>
          <p:blipFill>
            <a:blip r:embed="rId6"/>
            <a:srcRect r="7546"/>
            <a:stretch>
              <a:fillRect/>
            </a:stretch>
          </p:blipFill>
          <p:spPr>
            <a:xfrm>
              <a:off x="1263191" y="3952038"/>
              <a:ext cx="4255093" cy="1510100"/>
            </a:xfrm>
            <a:prstGeom prst="rect">
              <a:avLst/>
            </a:prstGeom>
          </p:spPr>
        </p:pic>
        <p:sp>
          <p:nvSpPr>
            <p:cNvPr id="12" name="Rectangle 11">
              <a:extLst>
                <a:ext uri="{FF2B5EF4-FFF2-40B4-BE49-F238E27FC236}">
                  <a16:creationId xmlns:a16="http://schemas.microsoft.com/office/drawing/2014/main" id="{209D1C82-0743-BD98-45E3-B69B70AF68AB}"/>
                </a:ext>
              </a:extLst>
            </p:cNvPr>
            <p:cNvSpPr/>
            <p:nvPr/>
          </p:nvSpPr>
          <p:spPr>
            <a:xfrm>
              <a:off x="5288437" y="3933184"/>
              <a:ext cx="312631" cy="4314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2" name="Picture 1">
            <a:extLst>
              <a:ext uri="{FF2B5EF4-FFF2-40B4-BE49-F238E27FC236}">
                <a16:creationId xmlns:a16="http://schemas.microsoft.com/office/drawing/2014/main" id="{6DC68FEA-A27C-0EA0-964C-3C687237D03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grpSp>
        <p:nvGrpSpPr>
          <p:cNvPr id="8" name="Group 7">
            <a:extLst>
              <a:ext uri="{FF2B5EF4-FFF2-40B4-BE49-F238E27FC236}">
                <a16:creationId xmlns:a16="http://schemas.microsoft.com/office/drawing/2014/main" id="{D861EEBB-C160-5519-98AD-166F8E976105}"/>
              </a:ext>
            </a:extLst>
          </p:cNvPr>
          <p:cNvGrpSpPr/>
          <p:nvPr/>
        </p:nvGrpSpPr>
        <p:grpSpPr>
          <a:xfrm>
            <a:off x="973512" y="194289"/>
            <a:ext cx="11007300" cy="465891"/>
            <a:chOff x="973512" y="194289"/>
            <a:chExt cx="11007300" cy="465891"/>
          </a:xfrm>
        </p:grpSpPr>
        <p:pic>
          <p:nvPicPr>
            <p:cNvPr id="15" name="Picture 14">
              <a:extLst>
                <a:ext uri="{FF2B5EF4-FFF2-40B4-BE49-F238E27FC236}">
                  <a16:creationId xmlns:a16="http://schemas.microsoft.com/office/drawing/2014/main" id="{ABD3969D-2026-0397-1446-EDCB960421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6" name="Rectangle 15">
              <a:extLst>
                <a:ext uri="{FF2B5EF4-FFF2-40B4-BE49-F238E27FC236}">
                  <a16:creationId xmlns:a16="http://schemas.microsoft.com/office/drawing/2014/main" id="{5110A263-B744-1CC3-52A5-FA32D3E774FA}"/>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
        <p:nvSpPr>
          <p:cNvPr id="19" name="TextBox 10">
            <a:extLst>
              <a:ext uri="{FF2B5EF4-FFF2-40B4-BE49-F238E27FC236}">
                <a16:creationId xmlns:a16="http://schemas.microsoft.com/office/drawing/2014/main" id="{EC72A0A1-ECAA-5BDA-9737-B29B620F71CB}"/>
              </a:ext>
            </a:extLst>
          </p:cNvPr>
          <p:cNvSpPr txBox="1"/>
          <p:nvPr/>
        </p:nvSpPr>
        <p:spPr>
          <a:xfrm>
            <a:off x="1864221" y="871875"/>
            <a:ext cx="9928323" cy="1227195"/>
          </a:xfrm>
          <a:prstGeom prst="rect">
            <a:avLst/>
          </a:prstGeom>
        </p:spPr>
        <p:txBody>
          <a:bodyPr wrap="square" lIns="0" tIns="0" rIns="0" bIns="0" rtlCol="0" anchor="t">
            <a:spAutoFit/>
          </a:bodyPr>
          <a:lstStyle/>
          <a:p>
            <a:pPr defTabSz="609630">
              <a:lnSpc>
                <a:spcPts val="4983"/>
              </a:lnSpc>
            </a:pPr>
            <a:r>
              <a:rPr lang="en-US" sz="2800" b="1">
                <a:solidFill>
                  <a:srgbClr val="FFFFFF"/>
                </a:solidFill>
                <a:latin typeface="Myriad Pro" panose="020B0503030403020204" pitchFamily="34" charset="0"/>
              </a:rPr>
              <a:t>Extensively researched for mood, memory and focus</a:t>
            </a:r>
            <a:endParaRPr lang="en-US" sz="2800" b="1" i="1">
              <a:solidFill>
                <a:srgbClr val="FFFFFF"/>
              </a:solidFill>
              <a:latin typeface="Myriad Pro" panose="020B0503030403020204" pitchFamily="34" charset="0"/>
            </a:endParaRPr>
          </a:p>
          <a:p>
            <a:pPr defTabSz="609630">
              <a:lnSpc>
                <a:spcPts val="4983"/>
              </a:lnSpc>
            </a:pPr>
            <a:r>
              <a:rPr lang="en-US" sz="3600">
                <a:solidFill>
                  <a:srgbClr val="FFFFFF"/>
                </a:solidFill>
                <a:latin typeface="Myriad Pro" panose="020B0503030403020204" pitchFamily="34" charset="0"/>
              </a:rPr>
              <a:t> </a:t>
            </a:r>
            <a:endParaRPr lang="en-US" sz="3600" i="1">
              <a:solidFill>
                <a:srgbClr val="FFFFFF"/>
              </a:solidFill>
              <a:latin typeface="Myriad Pro" panose="020B0503030403020204" pitchFamily="34" charset="0"/>
            </a:endParaRPr>
          </a:p>
        </p:txBody>
      </p:sp>
    </p:spTree>
    <p:extLst>
      <p:ext uri="{BB962C8B-B14F-4D97-AF65-F5344CB8AC3E}">
        <p14:creationId xmlns:p14="http://schemas.microsoft.com/office/powerpoint/2010/main" val="4239759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64355-C5A3-3AD2-781C-36FB2A826100}"/>
            </a:ext>
          </a:extLst>
        </p:cNvPr>
        <p:cNvGrpSpPr/>
        <p:nvPr/>
      </p:nvGrpSpPr>
      <p:grpSpPr>
        <a:xfrm>
          <a:off x="0" y="0"/>
          <a:ext cx="0" cy="0"/>
          <a:chOff x="0" y="0"/>
          <a:chExt cx="0" cy="0"/>
        </a:xfrm>
      </p:grpSpPr>
      <p:sp>
        <p:nvSpPr>
          <p:cNvPr id="165" name="Oval 164">
            <a:extLst>
              <a:ext uri="{FF2B5EF4-FFF2-40B4-BE49-F238E27FC236}">
                <a16:creationId xmlns:a16="http://schemas.microsoft.com/office/drawing/2014/main" id="{F4E70F58-2559-B476-0D5A-22C4834B3507}"/>
              </a:ext>
            </a:extLst>
          </p:cNvPr>
          <p:cNvSpPr/>
          <p:nvPr/>
        </p:nvSpPr>
        <p:spPr>
          <a:xfrm>
            <a:off x="2245636" y="1735644"/>
            <a:ext cx="3474375" cy="3474375"/>
          </a:xfrm>
          <a:prstGeom prst="ellipse">
            <a:avLst/>
          </a:prstGeom>
          <a:solidFill>
            <a:srgbClr val="4C2468"/>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a:p>
        </p:txBody>
      </p:sp>
      <p:grpSp>
        <p:nvGrpSpPr>
          <p:cNvPr id="84" name="Group 83">
            <a:extLst>
              <a:ext uri="{FF2B5EF4-FFF2-40B4-BE49-F238E27FC236}">
                <a16:creationId xmlns:a16="http://schemas.microsoft.com/office/drawing/2014/main" id="{AE46CF96-277B-56E4-CA88-AB61D9FF0360}"/>
              </a:ext>
            </a:extLst>
          </p:cNvPr>
          <p:cNvGrpSpPr/>
          <p:nvPr/>
        </p:nvGrpSpPr>
        <p:grpSpPr>
          <a:xfrm>
            <a:off x="3858999" y="923576"/>
            <a:ext cx="2451233" cy="5028170"/>
            <a:chOff x="3345462" y="1389211"/>
            <a:chExt cx="1952611" cy="4005355"/>
          </a:xfrm>
        </p:grpSpPr>
        <p:sp>
          <p:nvSpPr>
            <p:cNvPr id="8" name="Freeform 6">
              <a:extLst>
                <a:ext uri="{FF2B5EF4-FFF2-40B4-BE49-F238E27FC236}">
                  <a16:creationId xmlns:a16="http://schemas.microsoft.com/office/drawing/2014/main" id="{2A703E08-3613-D964-7145-DA47AE3E4688}"/>
                </a:ext>
              </a:extLst>
            </p:cNvPr>
            <p:cNvSpPr/>
            <p:nvPr/>
          </p:nvSpPr>
          <p:spPr>
            <a:xfrm rot="5400000">
              <a:off x="2319090" y="2415583"/>
              <a:ext cx="4005355" cy="1952611"/>
            </a:xfrm>
            <a:custGeom>
              <a:avLst/>
              <a:gdLst/>
              <a:ahLst/>
              <a:cxnLst/>
              <a:rect l="l" t="t" r="r" b="b"/>
              <a:pathLst>
                <a:path w="6008033" h="2928916">
                  <a:moveTo>
                    <a:pt x="0" y="0"/>
                  </a:moveTo>
                  <a:lnTo>
                    <a:pt x="6008032" y="0"/>
                  </a:lnTo>
                  <a:lnTo>
                    <a:pt x="6008032" y="2928916"/>
                  </a:lnTo>
                  <a:lnTo>
                    <a:pt x="0" y="2928916"/>
                  </a:lnTo>
                  <a:lnTo>
                    <a:pt x="0" y="0"/>
                  </a:lnTo>
                  <a:close/>
                </a:path>
              </a:pathLst>
            </a:custGeom>
            <a:blipFill>
              <a:blip>
                <a:extLst>
                  <a:ext uri="{96DAC541-7B7A-43D3-8B79-37D633B846F1}">
                    <asvg:svgBlip xmlns:asvg="http://schemas.microsoft.com/office/drawing/2016/SVG/main" r:embed="rId3"/>
                  </a:ext>
                </a:extLst>
              </a:blip>
              <a:stretch>
                <a:fillRect/>
              </a:stretch>
            </a:blipFill>
            <a:effectLst>
              <a:innerShdw blurRad="63500" dist="50800" dir="13500000">
                <a:prstClr val="black">
                  <a:alpha val="50000"/>
                </a:prstClr>
              </a:innerShdw>
            </a:effectLst>
          </p:spPr>
          <p:txBody>
            <a:bodyPr/>
            <a:lstStyle/>
            <a:p>
              <a:endParaRPr lang="en-US" sz="800">
                <a:latin typeface="Segoe UI" panose="020B0502040204020203" pitchFamily="34" charset="0"/>
                <a:cs typeface="Segoe UI" panose="020B0502040204020203" pitchFamily="34" charset="0"/>
              </a:endParaRPr>
            </a:p>
          </p:txBody>
        </p:sp>
        <p:pic>
          <p:nvPicPr>
            <p:cNvPr id="42" name="Picture 41">
              <a:extLst>
                <a:ext uri="{FF2B5EF4-FFF2-40B4-BE49-F238E27FC236}">
                  <a16:creationId xmlns:a16="http://schemas.microsoft.com/office/drawing/2014/main" id="{38A82F49-544F-6A08-E356-FD1BB5899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5801" y="1546208"/>
              <a:ext cx="864664" cy="864664"/>
            </a:xfrm>
            <a:prstGeom prst="rect">
              <a:avLst/>
            </a:prstGeom>
          </p:spPr>
        </p:pic>
        <p:pic>
          <p:nvPicPr>
            <p:cNvPr id="75" name="Picture 74">
              <a:extLst>
                <a:ext uri="{FF2B5EF4-FFF2-40B4-BE49-F238E27FC236}">
                  <a16:creationId xmlns:a16="http://schemas.microsoft.com/office/drawing/2014/main" id="{507E1E08-24B3-9C9E-7076-7106791A243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057578" y="2036091"/>
              <a:ext cx="922159" cy="922159"/>
            </a:xfrm>
            <a:prstGeom prst="rect">
              <a:avLst/>
            </a:prstGeom>
          </p:spPr>
        </p:pic>
        <p:pic>
          <p:nvPicPr>
            <p:cNvPr id="77" name="Picture 76">
              <a:extLst>
                <a:ext uri="{FF2B5EF4-FFF2-40B4-BE49-F238E27FC236}">
                  <a16:creationId xmlns:a16="http://schemas.microsoft.com/office/drawing/2014/main" id="{BA840BF4-750D-A17B-E712-5DD48452D72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316534" y="2939944"/>
              <a:ext cx="970089" cy="970090"/>
            </a:xfrm>
            <a:prstGeom prst="rect">
              <a:avLst/>
            </a:prstGeom>
          </p:spPr>
        </p:pic>
        <p:pic>
          <p:nvPicPr>
            <p:cNvPr id="79" name="Picture 78">
              <a:extLst>
                <a:ext uri="{FF2B5EF4-FFF2-40B4-BE49-F238E27FC236}">
                  <a16:creationId xmlns:a16="http://schemas.microsoft.com/office/drawing/2014/main" id="{2D2711CB-716E-AD8C-2693-C5967507549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4065088" y="3841375"/>
              <a:ext cx="864664" cy="864664"/>
            </a:xfrm>
            <a:prstGeom prst="rect">
              <a:avLst/>
            </a:prstGeom>
          </p:spPr>
        </p:pic>
        <p:pic>
          <p:nvPicPr>
            <p:cNvPr id="80" name="Picture 79">
              <a:extLst>
                <a:ext uri="{FF2B5EF4-FFF2-40B4-BE49-F238E27FC236}">
                  <a16:creationId xmlns:a16="http://schemas.microsoft.com/office/drawing/2014/main" id="{0F4F20FB-C149-44E9-050D-ED3F6E92B47D}"/>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3365801" y="4643759"/>
              <a:ext cx="864664" cy="511880"/>
            </a:xfrm>
            <a:prstGeom prst="rect">
              <a:avLst/>
            </a:prstGeom>
          </p:spPr>
        </p:pic>
      </p:grpSp>
      <p:sp>
        <p:nvSpPr>
          <p:cNvPr id="2" name="TextBox 10">
            <a:extLst>
              <a:ext uri="{FF2B5EF4-FFF2-40B4-BE49-F238E27FC236}">
                <a16:creationId xmlns:a16="http://schemas.microsoft.com/office/drawing/2014/main" id="{7AB15A84-49CD-93FD-9D88-2E0BC8FB4DCE}"/>
              </a:ext>
            </a:extLst>
          </p:cNvPr>
          <p:cNvSpPr txBox="1"/>
          <p:nvPr/>
        </p:nvSpPr>
        <p:spPr>
          <a:xfrm>
            <a:off x="284069" y="1584579"/>
            <a:ext cx="5563787" cy="1292662"/>
          </a:xfrm>
          <a:prstGeom prst="rect">
            <a:avLst/>
          </a:prstGeom>
        </p:spPr>
        <p:txBody>
          <a:bodyPr wrap="square" lIns="0" tIns="0" rIns="0" bIns="0" rtlCol="0" anchor="t">
            <a:spAutoFit/>
          </a:bodyPr>
          <a:lstStyle/>
          <a:p>
            <a:pPr defTabSz="609630"/>
            <a:r>
              <a:rPr lang="en-US" sz="2800" b="1">
                <a:solidFill>
                  <a:srgbClr val="FFFFFF"/>
                </a:solidFill>
                <a:latin typeface="Myriad Pro" panose="020B0503030403020204" pitchFamily="34" charset="0"/>
              </a:rPr>
              <a:t>Key </a:t>
            </a:r>
            <a:r>
              <a:rPr lang="en-US" sz="2800" b="1" err="1">
                <a:solidFill>
                  <a:srgbClr val="FFFFFF"/>
                </a:solidFill>
                <a:latin typeface="Myriad Pro" panose="020B0503030403020204" pitchFamily="34" charset="0"/>
              </a:rPr>
              <a:t>Bioactives</a:t>
            </a:r>
            <a:br>
              <a:rPr lang="en-US" sz="2800" b="1">
                <a:solidFill>
                  <a:srgbClr val="FFFFFF"/>
                </a:solidFill>
                <a:latin typeface="Myriad Pro" panose="020B0503030403020204" pitchFamily="34" charset="0"/>
              </a:rPr>
            </a:br>
            <a:r>
              <a:rPr lang="en-US" sz="2800" b="1">
                <a:solidFill>
                  <a:srgbClr val="FFFFFF"/>
                </a:solidFill>
                <a:latin typeface="Myriad Pro" panose="020B0503030403020204" pitchFamily="34" charset="0"/>
              </a:rPr>
              <a:t>in </a:t>
            </a:r>
            <a:r>
              <a:rPr lang="en-US" sz="2800" b="1" strike="sngStrike" err="1">
                <a:solidFill>
                  <a:srgbClr val="FFFFFF"/>
                </a:solidFill>
                <a:latin typeface="Myriad Pro" panose="020B0503030403020204" pitchFamily="34" charset="0"/>
              </a:rPr>
              <a:t>Blackcurants</a:t>
            </a:r>
            <a:endParaRPr lang="en-US" sz="2800" b="1" strike="sngStrike">
              <a:solidFill>
                <a:srgbClr val="FFFFFF"/>
              </a:solidFill>
              <a:latin typeface="Myriad Pro" panose="020B0503030403020204" pitchFamily="34" charset="0"/>
            </a:endParaRPr>
          </a:p>
          <a:p>
            <a:pPr defTabSz="609630"/>
            <a:r>
              <a:rPr lang="en-US" sz="2800" b="1" err="1">
                <a:solidFill>
                  <a:srgbClr val="FFFFFF"/>
                </a:solidFill>
                <a:latin typeface="Myriad Pro" panose="020B0503030403020204" pitchFamily="34" charset="0"/>
              </a:rPr>
              <a:t>Braincurrant</a:t>
            </a:r>
            <a:r>
              <a:rPr lang="en-US" sz="2800" b="1">
                <a:solidFill>
                  <a:srgbClr val="FFFFFF"/>
                </a:solidFill>
                <a:latin typeface="Myriad Pro" panose="020B0503030403020204" pitchFamily="34" charset="0"/>
              </a:rPr>
              <a:t>®</a:t>
            </a:r>
            <a:endParaRPr lang="en-US" sz="3600" b="1" i="1">
              <a:solidFill>
                <a:srgbClr val="FFFFFF"/>
              </a:solidFill>
              <a:latin typeface="Myriad Pro" panose="020B0503030403020204" pitchFamily="34" charset="0"/>
            </a:endParaRPr>
          </a:p>
        </p:txBody>
      </p:sp>
      <p:pic>
        <p:nvPicPr>
          <p:cNvPr id="15" name="Picture 14">
            <a:extLst>
              <a:ext uri="{FF2B5EF4-FFF2-40B4-BE49-F238E27FC236}">
                <a16:creationId xmlns:a16="http://schemas.microsoft.com/office/drawing/2014/main" id="{E5EB8DB7-7C1F-293A-E0EC-B619EDE14CD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4820" y="2252296"/>
            <a:ext cx="2353407" cy="2353407"/>
          </a:xfrm>
          <a:prstGeom prst="rect">
            <a:avLst/>
          </a:prstGeom>
        </p:spPr>
      </p:pic>
      <p:sp>
        <p:nvSpPr>
          <p:cNvPr id="33" name="TextBox 16">
            <a:extLst>
              <a:ext uri="{FF2B5EF4-FFF2-40B4-BE49-F238E27FC236}">
                <a16:creationId xmlns:a16="http://schemas.microsoft.com/office/drawing/2014/main" id="{0332CA61-EC7B-603A-6BD1-30B31656CF93}"/>
              </a:ext>
            </a:extLst>
          </p:cNvPr>
          <p:cNvSpPr txBox="1"/>
          <p:nvPr/>
        </p:nvSpPr>
        <p:spPr>
          <a:xfrm>
            <a:off x="5705447" y="1433218"/>
            <a:ext cx="4127210" cy="184666"/>
          </a:xfrm>
          <a:prstGeom prst="rect">
            <a:avLst/>
          </a:prstGeom>
        </p:spPr>
        <p:txBody>
          <a:bodyPr wrap="square" lIns="0" tIns="0" rIns="0" bIns="0" rtlCol="0" anchor="t">
            <a:spAutoFit/>
          </a:bodyPr>
          <a:lstStyle/>
          <a:p>
            <a:r>
              <a:rPr lang="en-US" baseline="30000"/>
              <a:t>Anthocyanins</a:t>
            </a:r>
          </a:p>
        </p:txBody>
      </p:sp>
      <p:sp>
        <p:nvSpPr>
          <p:cNvPr id="50" name="TextBox 49">
            <a:extLst>
              <a:ext uri="{FF2B5EF4-FFF2-40B4-BE49-F238E27FC236}">
                <a16:creationId xmlns:a16="http://schemas.microsoft.com/office/drawing/2014/main" id="{0EB79D60-3F40-6C61-A5A2-AB1E5C636680}"/>
              </a:ext>
            </a:extLst>
          </p:cNvPr>
          <p:cNvSpPr txBox="1"/>
          <p:nvPr/>
        </p:nvSpPr>
        <p:spPr>
          <a:xfrm>
            <a:off x="5926986" y="479111"/>
            <a:ext cx="6416136" cy="677108"/>
          </a:xfrm>
          <a:prstGeom prst="rect">
            <a:avLst/>
          </a:prstGeom>
          <a:noFill/>
        </p:spPr>
        <p:txBody>
          <a:bodyPr wrap="square" rtlCol="0">
            <a:spAutoFit/>
          </a:bodyPr>
          <a:lstStyle/>
          <a:p>
            <a:r>
              <a:rPr lang="en-NZ" sz="2000" b="1">
                <a:solidFill>
                  <a:srgbClr val="EC008C"/>
                </a:solidFill>
                <a:latin typeface="Myriad Pro" panose="020B0503030403020204" pitchFamily="34" charset="0"/>
              </a:rPr>
              <a:t>Anthocyanins</a:t>
            </a:r>
          </a:p>
          <a:p>
            <a:pPr>
              <a:buClr>
                <a:srgbClr val="EC008C"/>
              </a:buClr>
            </a:pPr>
            <a:endParaRPr lang="en-NZ">
              <a:solidFill>
                <a:schemeClr val="bg1"/>
              </a:solidFill>
              <a:latin typeface="Myriad Pro" panose="020B0503030403020204" pitchFamily="34" charset="0"/>
            </a:endParaRPr>
          </a:p>
        </p:txBody>
      </p:sp>
      <p:sp>
        <p:nvSpPr>
          <p:cNvPr id="69" name="TextBox 68">
            <a:extLst>
              <a:ext uri="{FF2B5EF4-FFF2-40B4-BE49-F238E27FC236}">
                <a16:creationId xmlns:a16="http://schemas.microsoft.com/office/drawing/2014/main" id="{1AE60B30-DDAA-9323-157A-58678BB57EA0}"/>
              </a:ext>
            </a:extLst>
          </p:cNvPr>
          <p:cNvSpPr txBox="1"/>
          <p:nvPr/>
        </p:nvSpPr>
        <p:spPr>
          <a:xfrm>
            <a:off x="6735463" y="1846847"/>
            <a:ext cx="6262787" cy="400110"/>
          </a:xfrm>
          <a:prstGeom prst="rect">
            <a:avLst/>
          </a:prstGeom>
          <a:noFill/>
        </p:spPr>
        <p:txBody>
          <a:bodyPr wrap="square" rtlCol="0">
            <a:spAutoFit/>
          </a:bodyPr>
          <a:lstStyle/>
          <a:p>
            <a:r>
              <a:rPr lang="en-NZ" sz="2000" b="1">
                <a:solidFill>
                  <a:srgbClr val="EC008C"/>
                </a:solidFill>
                <a:latin typeface="Myriad Pro" panose="020B0503030403020204" pitchFamily="34" charset="0"/>
              </a:rPr>
              <a:t>Caffeoylquinic Acids</a:t>
            </a:r>
          </a:p>
        </p:txBody>
      </p:sp>
      <p:sp>
        <p:nvSpPr>
          <p:cNvPr id="70" name="TextBox 69">
            <a:extLst>
              <a:ext uri="{FF2B5EF4-FFF2-40B4-BE49-F238E27FC236}">
                <a16:creationId xmlns:a16="http://schemas.microsoft.com/office/drawing/2014/main" id="{2D5380B6-7C7A-BF74-CA61-D53DA042E8EC}"/>
              </a:ext>
            </a:extLst>
          </p:cNvPr>
          <p:cNvSpPr txBox="1"/>
          <p:nvPr/>
        </p:nvSpPr>
        <p:spPr>
          <a:xfrm>
            <a:off x="7147033" y="3207450"/>
            <a:ext cx="6828395" cy="400110"/>
          </a:xfrm>
          <a:prstGeom prst="rect">
            <a:avLst/>
          </a:prstGeom>
          <a:noFill/>
        </p:spPr>
        <p:txBody>
          <a:bodyPr wrap="square" rtlCol="0">
            <a:spAutoFit/>
          </a:bodyPr>
          <a:lstStyle/>
          <a:p>
            <a:r>
              <a:rPr lang="en-NZ" sz="2000" b="1">
                <a:solidFill>
                  <a:srgbClr val="EC008C"/>
                </a:solidFill>
                <a:latin typeface="Myriad Pro" panose="020B0503030403020204" pitchFamily="34" charset="0"/>
              </a:rPr>
              <a:t>Caffeoyl Glucosides</a:t>
            </a:r>
          </a:p>
        </p:txBody>
      </p:sp>
      <p:sp>
        <p:nvSpPr>
          <p:cNvPr id="71" name="TextBox 70">
            <a:extLst>
              <a:ext uri="{FF2B5EF4-FFF2-40B4-BE49-F238E27FC236}">
                <a16:creationId xmlns:a16="http://schemas.microsoft.com/office/drawing/2014/main" id="{85706177-714E-E254-B4DD-FB244B70043A}"/>
              </a:ext>
            </a:extLst>
          </p:cNvPr>
          <p:cNvSpPr txBox="1"/>
          <p:nvPr/>
        </p:nvSpPr>
        <p:spPr>
          <a:xfrm>
            <a:off x="6946652" y="4341312"/>
            <a:ext cx="6072680" cy="400110"/>
          </a:xfrm>
          <a:prstGeom prst="rect">
            <a:avLst/>
          </a:prstGeom>
          <a:noFill/>
        </p:spPr>
        <p:txBody>
          <a:bodyPr wrap="square" rtlCol="0">
            <a:spAutoFit/>
          </a:bodyPr>
          <a:lstStyle/>
          <a:p>
            <a:r>
              <a:rPr lang="en-NZ" sz="2000" b="1">
                <a:solidFill>
                  <a:srgbClr val="EC008C"/>
                </a:solidFill>
                <a:latin typeface="Myriad Pro" panose="020B0503030403020204" pitchFamily="34" charset="0"/>
              </a:rPr>
              <a:t>Flavonoids</a:t>
            </a:r>
          </a:p>
        </p:txBody>
      </p:sp>
      <p:sp>
        <p:nvSpPr>
          <p:cNvPr id="72" name="TextBox 71">
            <a:extLst>
              <a:ext uri="{FF2B5EF4-FFF2-40B4-BE49-F238E27FC236}">
                <a16:creationId xmlns:a16="http://schemas.microsoft.com/office/drawing/2014/main" id="{B990CE7F-FD2D-E083-E1D3-871B481F5AF2}"/>
              </a:ext>
            </a:extLst>
          </p:cNvPr>
          <p:cNvSpPr txBox="1"/>
          <p:nvPr/>
        </p:nvSpPr>
        <p:spPr>
          <a:xfrm>
            <a:off x="5908132" y="5481624"/>
            <a:ext cx="6072680" cy="400110"/>
          </a:xfrm>
          <a:prstGeom prst="rect">
            <a:avLst/>
          </a:prstGeom>
          <a:noFill/>
        </p:spPr>
        <p:txBody>
          <a:bodyPr wrap="square" rtlCol="0">
            <a:spAutoFit/>
          </a:bodyPr>
          <a:lstStyle/>
          <a:p>
            <a:r>
              <a:rPr lang="en-NZ" sz="2000" b="1">
                <a:solidFill>
                  <a:srgbClr val="EC008C"/>
                </a:solidFill>
                <a:latin typeface="Myriad Pro" panose="020B0503030403020204" pitchFamily="34" charset="0"/>
              </a:rPr>
              <a:t>Vitamin C</a:t>
            </a:r>
          </a:p>
        </p:txBody>
      </p:sp>
      <p:cxnSp>
        <p:nvCxnSpPr>
          <p:cNvPr id="108" name="Straight Arrow Connector 107">
            <a:extLst>
              <a:ext uri="{FF2B5EF4-FFF2-40B4-BE49-F238E27FC236}">
                <a16:creationId xmlns:a16="http://schemas.microsoft.com/office/drawing/2014/main" id="{5B52C3E5-DEC6-04BD-09F6-E4C6C974119E}"/>
              </a:ext>
            </a:extLst>
          </p:cNvPr>
          <p:cNvCxnSpPr>
            <a:cxnSpLocks/>
          </p:cNvCxnSpPr>
          <p:nvPr/>
        </p:nvCxnSpPr>
        <p:spPr>
          <a:xfrm flipV="1">
            <a:off x="4988027" y="696250"/>
            <a:ext cx="938959" cy="714567"/>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20" name="Straight Arrow Connector 119">
            <a:extLst>
              <a:ext uri="{FF2B5EF4-FFF2-40B4-BE49-F238E27FC236}">
                <a16:creationId xmlns:a16="http://schemas.microsoft.com/office/drawing/2014/main" id="{A1D9FDC8-52E2-F47B-C993-3E0EDAF2F548}"/>
              </a:ext>
            </a:extLst>
          </p:cNvPr>
          <p:cNvCxnSpPr>
            <a:cxnSpLocks/>
          </p:cNvCxnSpPr>
          <p:nvPr/>
        </p:nvCxnSpPr>
        <p:spPr>
          <a:xfrm flipV="1">
            <a:off x="5954648" y="2083969"/>
            <a:ext cx="780815" cy="447810"/>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24" name="Straight Arrow Connector 123">
            <a:extLst>
              <a:ext uri="{FF2B5EF4-FFF2-40B4-BE49-F238E27FC236}">
                <a16:creationId xmlns:a16="http://schemas.microsoft.com/office/drawing/2014/main" id="{A05EDD45-CDE1-E17E-55F4-830C9495B110}"/>
              </a:ext>
            </a:extLst>
          </p:cNvPr>
          <p:cNvCxnSpPr>
            <a:cxnSpLocks/>
          </p:cNvCxnSpPr>
          <p:nvPr/>
        </p:nvCxnSpPr>
        <p:spPr>
          <a:xfrm flipV="1">
            <a:off x="6095005" y="3428999"/>
            <a:ext cx="1052028" cy="547340"/>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31" name="Straight Arrow Connector 130">
            <a:extLst>
              <a:ext uri="{FF2B5EF4-FFF2-40B4-BE49-F238E27FC236}">
                <a16:creationId xmlns:a16="http://schemas.microsoft.com/office/drawing/2014/main" id="{86929D82-0D08-78AD-8D21-D5E11022C3BB}"/>
              </a:ext>
            </a:extLst>
          </p:cNvPr>
          <p:cNvCxnSpPr>
            <a:cxnSpLocks/>
          </p:cNvCxnSpPr>
          <p:nvPr/>
        </p:nvCxnSpPr>
        <p:spPr>
          <a:xfrm flipV="1">
            <a:off x="4062954" y="5651807"/>
            <a:ext cx="1845178" cy="126897"/>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cxnSp>
        <p:nvCxnSpPr>
          <p:cNvPr id="135" name="Straight Arrow Connector 134">
            <a:extLst>
              <a:ext uri="{FF2B5EF4-FFF2-40B4-BE49-F238E27FC236}">
                <a16:creationId xmlns:a16="http://schemas.microsoft.com/office/drawing/2014/main" id="{ACDB6706-DEE3-7A5B-57CE-6EF7F0ADA277}"/>
              </a:ext>
            </a:extLst>
          </p:cNvPr>
          <p:cNvCxnSpPr>
            <a:cxnSpLocks/>
          </p:cNvCxnSpPr>
          <p:nvPr/>
        </p:nvCxnSpPr>
        <p:spPr>
          <a:xfrm flipV="1">
            <a:off x="5331783" y="4569540"/>
            <a:ext cx="1614869" cy="665211"/>
          </a:xfrm>
          <a:prstGeom prst="straightConnector1">
            <a:avLst/>
          </a:prstGeom>
          <a:ln>
            <a:solidFill>
              <a:srgbClr val="EC008C"/>
            </a:solidFill>
            <a:prstDash val="sysDot"/>
            <a:headEnd type="oval"/>
            <a:tailEnd type="oval"/>
          </a:ln>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6217C1C6-E459-9670-3764-AF945F17F5C2}"/>
              </a:ext>
            </a:extLst>
          </p:cNvPr>
          <p:cNvGrpSpPr/>
          <p:nvPr/>
        </p:nvGrpSpPr>
        <p:grpSpPr>
          <a:xfrm>
            <a:off x="973512" y="194289"/>
            <a:ext cx="11007300" cy="465891"/>
            <a:chOff x="973512" y="194289"/>
            <a:chExt cx="11007300" cy="465891"/>
          </a:xfrm>
        </p:grpSpPr>
        <p:pic>
          <p:nvPicPr>
            <p:cNvPr id="7" name="Picture 6">
              <a:extLst>
                <a:ext uri="{FF2B5EF4-FFF2-40B4-BE49-F238E27FC236}">
                  <a16:creationId xmlns:a16="http://schemas.microsoft.com/office/drawing/2014/main" id="{184B48B4-7A95-05D8-F674-CFF526BD69B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9" name="Rectangle 8">
              <a:extLst>
                <a:ext uri="{FF2B5EF4-FFF2-40B4-BE49-F238E27FC236}">
                  <a16:creationId xmlns:a16="http://schemas.microsoft.com/office/drawing/2014/main" id="{0A4E5490-7639-724A-9AB2-E1323657A90B}"/>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extLst>
      <p:ext uri="{BB962C8B-B14F-4D97-AF65-F5344CB8AC3E}">
        <p14:creationId xmlns:p14="http://schemas.microsoft.com/office/powerpoint/2010/main" val="3184932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275F6A1-F68A-F252-3F60-F0C2E4032B31}"/>
              </a:ext>
            </a:extLst>
          </p:cNvPr>
          <p:cNvGrpSpPr/>
          <p:nvPr/>
        </p:nvGrpSpPr>
        <p:grpSpPr>
          <a:xfrm>
            <a:off x="973512" y="194289"/>
            <a:ext cx="11007300" cy="465891"/>
            <a:chOff x="973512" y="194289"/>
            <a:chExt cx="11007300" cy="465891"/>
          </a:xfrm>
        </p:grpSpPr>
        <p:pic>
          <p:nvPicPr>
            <p:cNvPr id="3" name="Picture 2">
              <a:extLst>
                <a:ext uri="{FF2B5EF4-FFF2-40B4-BE49-F238E27FC236}">
                  <a16:creationId xmlns:a16="http://schemas.microsoft.com/office/drawing/2014/main" id="{AC92BFC3-AF8C-26ED-99BC-5489DB182C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4" name="Rectangle 3">
              <a:extLst>
                <a:ext uri="{FF2B5EF4-FFF2-40B4-BE49-F238E27FC236}">
                  <a16:creationId xmlns:a16="http://schemas.microsoft.com/office/drawing/2014/main" id="{CE2EC006-F97D-D93B-4C8A-EA3AB17D9E66}"/>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pic>
        <p:nvPicPr>
          <p:cNvPr id="5" name="Picture 4">
            <a:extLst>
              <a:ext uri="{FF2B5EF4-FFF2-40B4-BE49-F238E27FC236}">
                <a16:creationId xmlns:a16="http://schemas.microsoft.com/office/drawing/2014/main" id="{F38CCC4A-0418-6B75-021D-10D1FD6F0A6A}"/>
              </a:ext>
            </a:extLst>
          </p:cNvPr>
          <p:cNvPicPr>
            <a:picLocks noChangeAspect="1"/>
          </p:cNvPicPr>
          <p:nvPr/>
        </p:nvPicPr>
        <p:blipFill>
          <a:blip r:embed="rId3"/>
          <a:srcRect/>
          <a:stretch/>
        </p:blipFill>
        <p:spPr>
          <a:xfrm>
            <a:off x="345440" y="2203321"/>
            <a:ext cx="6102256" cy="4068170"/>
          </a:xfrm>
          <a:prstGeom prst="rect">
            <a:avLst/>
          </a:prstGeom>
        </p:spPr>
      </p:pic>
      <p:sp>
        <p:nvSpPr>
          <p:cNvPr id="7" name="TextBox 8">
            <a:extLst>
              <a:ext uri="{FF2B5EF4-FFF2-40B4-BE49-F238E27FC236}">
                <a16:creationId xmlns:a16="http://schemas.microsoft.com/office/drawing/2014/main" id="{2A2886BD-48C0-F299-7DA1-B8921B204B0F}"/>
              </a:ext>
            </a:extLst>
          </p:cNvPr>
          <p:cNvSpPr txBox="1"/>
          <p:nvPr/>
        </p:nvSpPr>
        <p:spPr>
          <a:xfrm>
            <a:off x="980349" y="1497913"/>
            <a:ext cx="6953687" cy="597087"/>
          </a:xfrm>
          <a:prstGeom prst="rect">
            <a:avLst/>
          </a:prstGeom>
        </p:spPr>
        <p:txBody>
          <a:bodyPr wrap="square" lIns="0" tIns="0" rIns="0" bIns="0" rtlCol="0" anchor="t">
            <a:spAutoFit/>
          </a:bodyPr>
          <a:lstStyle/>
          <a:p>
            <a:pPr>
              <a:lnSpc>
                <a:spcPts val="4983"/>
              </a:lnSpc>
            </a:pPr>
            <a:r>
              <a:rPr lang="en-US" sz="2800" b="1">
                <a:solidFill>
                  <a:srgbClr val="FFFFFF"/>
                </a:solidFill>
                <a:latin typeface="Myriad Pro" panose="020B0503030403020204" pitchFamily="34" charset="0"/>
                <a:ea typeface="Roboto Bold"/>
                <a:cs typeface="Roboto Bold"/>
                <a:sym typeface="Roboto Bold"/>
              </a:rPr>
              <a:t>Our brain makes us </a:t>
            </a:r>
            <a:r>
              <a:rPr lang="en-US" sz="4000" b="1">
                <a:solidFill>
                  <a:srgbClr val="EC008C"/>
                </a:solidFill>
                <a:latin typeface="Myriad Pro" panose="020B0503030403020204" pitchFamily="34" charset="0"/>
                <a:sym typeface="Roboto Bold"/>
              </a:rPr>
              <a:t>who we are </a:t>
            </a:r>
            <a:endParaRPr lang="en-US" sz="2400" b="1">
              <a:solidFill>
                <a:srgbClr val="EC008C"/>
              </a:solidFill>
              <a:latin typeface="Myriad Pro" panose="020B0503030403020204" pitchFamily="34" charset="0"/>
              <a:sym typeface="Roboto Bold"/>
            </a:endParaRPr>
          </a:p>
        </p:txBody>
      </p:sp>
      <p:sp>
        <p:nvSpPr>
          <p:cNvPr id="9" name="TextBox 16">
            <a:extLst>
              <a:ext uri="{FF2B5EF4-FFF2-40B4-BE49-F238E27FC236}">
                <a16:creationId xmlns:a16="http://schemas.microsoft.com/office/drawing/2014/main" id="{8624D80D-F5D2-F64A-5906-E3EDA365DA63}"/>
              </a:ext>
            </a:extLst>
          </p:cNvPr>
          <p:cNvSpPr txBox="1"/>
          <p:nvPr/>
        </p:nvSpPr>
        <p:spPr>
          <a:xfrm>
            <a:off x="6707653" y="2532469"/>
            <a:ext cx="4547238" cy="269304"/>
          </a:xfrm>
          <a:prstGeom prst="rect">
            <a:avLst/>
          </a:prstGeom>
        </p:spPr>
        <p:txBody>
          <a:bodyPr lIns="0" tIns="0" rIns="0" bIns="0" rtlCol="0" anchor="t">
            <a:spAutoFit/>
          </a:bodyPr>
          <a:lstStyle/>
          <a:p>
            <a:pPr marL="285750" indent="-285750">
              <a:lnSpc>
                <a:spcPts val="2053"/>
              </a:lnSpc>
              <a:spcBef>
                <a:spcPct val="0"/>
              </a:spcBef>
              <a:buFont typeface="Arial" panose="020B0604020202020204" pitchFamily="34" charset="0"/>
              <a:buChar char="•"/>
            </a:pPr>
            <a:r>
              <a:rPr lang="en-US" b="1">
                <a:solidFill>
                  <a:schemeClr val="bg1"/>
                </a:solidFill>
                <a:latin typeface="Myriad Pro" panose="020B0503030403020204" pitchFamily="34" charset="0"/>
                <a:ea typeface="Source Sans Pro Bold"/>
                <a:cs typeface="Source Sans Pro Bold"/>
                <a:sym typeface="Source Sans Pro Bold"/>
              </a:rPr>
              <a:t>86 billion neurons</a:t>
            </a:r>
          </a:p>
        </p:txBody>
      </p:sp>
      <p:sp>
        <p:nvSpPr>
          <p:cNvPr id="14" name="TextBox 16">
            <a:extLst>
              <a:ext uri="{FF2B5EF4-FFF2-40B4-BE49-F238E27FC236}">
                <a16:creationId xmlns:a16="http://schemas.microsoft.com/office/drawing/2014/main" id="{943D29B4-3A15-CAAB-91C5-FEF0C5DB4A4F}"/>
              </a:ext>
            </a:extLst>
          </p:cNvPr>
          <p:cNvSpPr txBox="1"/>
          <p:nvPr/>
        </p:nvSpPr>
        <p:spPr>
          <a:xfrm>
            <a:off x="6707653" y="2988969"/>
            <a:ext cx="4547238" cy="538609"/>
          </a:xfrm>
          <a:prstGeom prst="rect">
            <a:avLst/>
          </a:prstGeom>
        </p:spPr>
        <p:txBody>
          <a:bodyPr lIns="0" tIns="0" rIns="0" bIns="0" rtlCol="0" anchor="t">
            <a:spAutoFit/>
          </a:bodyPr>
          <a:lstStyle/>
          <a:p>
            <a:pPr marL="285750" indent="-285750">
              <a:lnSpc>
                <a:spcPts val="2053"/>
              </a:lnSpc>
              <a:spcBef>
                <a:spcPct val="0"/>
              </a:spcBef>
              <a:buFont typeface="Arial" panose="020B0604020202020204" pitchFamily="34" charset="0"/>
              <a:buChar char="•"/>
            </a:pPr>
            <a:r>
              <a:rPr lang="en-US" b="1">
                <a:solidFill>
                  <a:schemeClr val="bg1"/>
                </a:solidFill>
                <a:latin typeface="Myriad Pro" panose="020B0503030403020204" pitchFamily="34" charset="0"/>
                <a:ea typeface="Source Sans Pro Bold"/>
                <a:cs typeface="Source Sans Pro Bold"/>
                <a:sym typeface="Source Sans Pro Bold"/>
              </a:rPr>
              <a:t>Consumes ~20% of our body’s energy reserve </a:t>
            </a:r>
          </a:p>
        </p:txBody>
      </p:sp>
      <p:sp>
        <p:nvSpPr>
          <p:cNvPr id="16" name="TextBox 16">
            <a:extLst>
              <a:ext uri="{FF2B5EF4-FFF2-40B4-BE49-F238E27FC236}">
                <a16:creationId xmlns:a16="http://schemas.microsoft.com/office/drawing/2014/main" id="{FF067A9A-F858-B2B2-294B-5B1050515A77}"/>
              </a:ext>
            </a:extLst>
          </p:cNvPr>
          <p:cNvSpPr txBox="1"/>
          <p:nvPr/>
        </p:nvSpPr>
        <p:spPr>
          <a:xfrm>
            <a:off x="6707653" y="3907523"/>
            <a:ext cx="4547238" cy="538609"/>
          </a:xfrm>
          <a:prstGeom prst="rect">
            <a:avLst/>
          </a:prstGeom>
        </p:spPr>
        <p:txBody>
          <a:bodyPr lIns="0" tIns="0" rIns="0" bIns="0" rtlCol="0" anchor="t">
            <a:spAutoFit/>
          </a:bodyPr>
          <a:lstStyle/>
          <a:p>
            <a:pPr marL="285750" indent="-285750">
              <a:lnSpc>
                <a:spcPts val="2053"/>
              </a:lnSpc>
              <a:spcBef>
                <a:spcPct val="0"/>
              </a:spcBef>
              <a:buFont typeface="Arial" panose="020B0604020202020204" pitchFamily="34" charset="0"/>
              <a:buChar char="•"/>
            </a:pPr>
            <a:r>
              <a:rPr lang="en-US" b="1">
                <a:solidFill>
                  <a:schemeClr val="bg1"/>
                </a:solidFill>
                <a:latin typeface="Myriad Pro" panose="020B0503030403020204" pitchFamily="34" charset="0"/>
                <a:ea typeface="Source Sans Pro Bold"/>
                <a:cs typeface="Source Sans Pro Bold"/>
                <a:sym typeface="Source Sans Pro Bold"/>
              </a:rPr>
              <a:t>Age, stress and lifestyle, compromises brain health</a:t>
            </a:r>
          </a:p>
        </p:txBody>
      </p:sp>
      <p:sp>
        <p:nvSpPr>
          <p:cNvPr id="17" name="TextBox 8">
            <a:extLst>
              <a:ext uri="{FF2B5EF4-FFF2-40B4-BE49-F238E27FC236}">
                <a16:creationId xmlns:a16="http://schemas.microsoft.com/office/drawing/2014/main" id="{AE123C3E-18A1-6040-6E30-6D4FD063BD35}"/>
              </a:ext>
            </a:extLst>
          </p:cNvPr>
          <p:cNvSpPr txBox="1"/>
          <p:nvPr/>
        </p:nvSpPr>
        <p:spPr>
          <a:xfrm>
            <a:off x="6925355" y="4657992"/>
            <a:ext cx="6953687" cy="550600"/>
          </a:xfrm>
          <a:prstGeom prst="rect">
            <a:avLst/>
          </a:prstGeom>
        </p:spPr>
        <p:txBody>
          <a:bodyPr wrap="square" lIns="0" tIns="0" rIns="0" bIns="0" rtlCol="0" anchor="t">
            <a:spAutoFit/>
          </a:bodyPr>
          <a:lstStyle/>
          <a:p>
            <a:pPr>
              <a:lnSpc>
                <a:spcPts val="4983"/>
              </a:lnSpc>
            </a:pPr>
            <a:r>
              <a:rPr lang="en-US" sz="2400" b="1">
                <a:solidFill>
                  <a:srgbClr val="EC008C"/>
                </a:solidFill>
                <a:latin typeface="Myriad Pro" panose="020B0503030403020204" pitchFamily="34" charset="0"/>
                <a:sym typeface="Roboto Bold"/>
              </a:rPr>
              <a:t>Memory, Focus and Mood</a:t>
            </a:r>
          </a:p>
        </p:txBody>
      </p:sp>
    </p:spTree>
    <p:extLst>
      <p:ext uri="{BB962C8B-B14F-4D97-AF65-F5344CB8AC3E}">
        <p14:creationId xmlns:p14="http://schemas.microsoft.com/office/powerpoint/2010/main" val="78239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p:nvPr/>
        </p:nvSpPr>
        <p:spPr>
          <a:xfrm>
            <a:off x="980349" y="1497913"/>
            <a:ext cx="6953687" cy="567848"/>
          </a:xfrm>
          <a:prstGeom prst="rect">
            <a:avLst/>
          </a:prstGeom>
        </p:spPr>
        <p:txBody>
          <a:bodyPr wrap="square" lIns="0" tIns="0" rIns="0" bIns="0" rtlCol="0" anchor="t">
            <a:spAutoFit/>
          </a:bodyPr>
          <a:lstStyle/>
          <a:p>
            <a:pPr>
              <a:lnSpc>
                <a:spcPts val="4983"/>
              </a:lnSpc>
            </a:pPr>
            <a:r>
              <a:rPr lang="en-US" sz="2800" b="1">
                <a:solidFill>
                  <a:srgbClr val="FFFFFF"/>
                </a:solidFill>
                <a:latin typeface="Myriad Pro" panose="020B0503030403020204" pitchFamily="34" charset="0"/>
                <a:ea typeface="Roboto Bold"/>
                <a:cs typeface="Roboto Bold"/>
                <a:sym typeface="Roboto Bold"/>
              </a:rPr>
              <a:t>Freeze Dried NZ Blackcurrant Powder</a:t>
            </a:r>
          </a:p>
        </p:txBody>
      </p:sp>
      <p:sp>
        <p:nvSpPr>
          <p:cNvPr id="15" name="TextBox 15"/>
          <p:cNvSpPr txBox="1"/>
          <p:nvPr/>
        </p:nvSpPr>
        <p:spPr>
          <a:xfrm>
            <a:off x="1319717" y="3440021"/>
            <a:ext cx="4547238" cy="192360"/>
          </a:xfrm>
          <a:prstGeom prst="rect">
            <a:avLst/>
          </a:prstGeom>
        </p:spPr>
        <p:txBody>
          <a:bodyPr lIns="0" tIns="0" rIns="0" bIns="0" rtlCol="0" anchor="t">
            <a:spAutoFit/>
          </a:bodyPr>
          <a:lstStyle/>
          <a:p>
            <a:pPr>
              <a:lnSpc>
                <a:spcPts val="1493"/>
              </a:lnSpc>
              <a:spcBef>
                <a:spcPct val="0"/>
              </a:spcBef>
            </a:pPr>
            <a:r>
              <a:rPr lang="en-US" sz="1400">
                <a:solidFill>
                  <a:srgbClr val="FFFFFF"/>
                </a:solidFill>
                <a:latin typeface="Myriad Pro" panose="020B0503030403020204" pitchFamily="34" charset="0"/>
                <a:ea typeface="Source Sans Pro"/>
                <a:cs typeface="Source Sans Pro"/>
                <a:sym typeface="Source Sans Pro"/>
              </a:rPr>
              <a:t>Restores neurotransmitter balance</a:t>
            </a:r>
          </a:p>
        </p:txBody>
      </p:sp>
      <p:sp>
        <p:nvSpPr>
          <p:cNvPr id="16" name="TextBox 16"/>
          <p:cNvSpPr txBox="1"/>
          <p:nvPr/>
        </p:nvSpPr>
        <p:spPr>
          <a:xfrm>
            <a:off x="1018054" y="3128585"/>
            <a:ext cx="4547238" cy="269304"/>
          </a:xfrm>
          <a:prstGeom prst="rect">
            <a:avLst/>
          </a:prstGeom>
        </p:spPr>
        <p:txBody>
          <a:bodyPr lIns="0" tIns="0" rIns="0" bIns="0" rtlCol="0" anchor="t">
            <a:spAutoFit/>
          </a:bodyPr>
          <a:lstStyle/>
          <a:p>
            <a:pPr marL="285750" indent="-285750">
              <a:lnSpc>
                <a:spcPts val="2053"/>
              </a:lnSpc>
              <a:spcBef>
                <a:spcPct val="0"/>
              </a:spcBef>
              <a:buFont typeface="Arial" panose="020B0604020202020204" pitchFamily="34" charset="0"/>
              <a:buChar char="•"/>
            </a:pPr>
            <a:r>
              <a:rPr lang="en-US" b="1">
                <a:solidFill>
                  <a:srgbClr val="EC008C"/>
                </a:solidFill>
                <a:latin typeface="Myriad Pro" panose="020B0503030403020204" pitchFamily="34" charset="0"/>
                <a:ea typeface="Source Sans Pro Bold"/>
                <a:cs typeface="Source Sans Pro Bold"/>
                <a:sym typeface="Source Sans Pro Bold"/>
              </a:rPr>
              <a:t>MAO-B enzyme inhibition</a:t>
            </a:r>
          </a:p>
        </p:txBody>
      </p:sp>
      <p:sp>
        <p:nvSpPr>
          <p:cNvPr id="31" name="TextBox 15">
            <a:extLst>
              <a:ext uri="{FF2B5EF4-FFF2-40B4-BE49-F238E27FC236}">
                <a16:creationId xmlns:a16="http://schemas.microsoft.com/office/drawing/2014/main" id="{B44FADAD-282B-F4E0-FE2A-6554F132B467}"/>
              </a:ext>
            </a:extLst>
          </p:cNvPr>
          <p:cNvSpPr txBox="1"/>
          <p:nvPr/>
        </p:nvSpPr>
        <p:spPr>
          <a:xfrm>
            <a:off x="1305318" y="4146218"/>
            <a:ext cx="4547238" cy="192360"/>
          </a:xfrm>
          <a:prstGeom prst="rect">
            <a:avLst/>
          </a:prstGeom>
        </p:spPr>
        <p:txBody>
          <a:bodyPr lIns="0" tIns="0" rIns="0" bIns="0" rtlCol="0" anchor="t">
            <a:spAutoFit/>
          </a:bodyPr>
          <a:lstStyle/>
          <a:p>
            <a:pPr>
              <a:lnSpc>
                <a:spcPts val="1493"/>
              </a:lnSpc>
              <a:spcBef>
                <a:spcPct val="0"/>
              </a:spcBef>
            </a:pPr>
            <a:r>
              <a:rPr lang="en-US" sz="1400">
                <a:solidFill>
                  <a:srgbClr val="FFFFFF"/>
                </a:solidFill>
                <a:latin typeface="Myriad Pro" panose="020B0503030403020204" pitchFamily="34" charset="0"/>
              </a:rPr>
              <a:t>Neural connectivity and reduces neurotoxic waste</a:t>
            </a:r>
            <a:endParaRPr lang="en-US" sz="1400">
              <a:solidFill>
                <a:srgbClr val="FFFFFF"/>
              </a:solidFill>
              <a:latin typeface="Myriad Pro" panose="020B0503030403020204" pitchFamily="34" charset="0"/>
              <a:ea typeface="Source Sans Pro"/>
              <a:cs typeface="Source Sans Pro"/>
              <a:sym typeface="Source Sans Pro"/>
            </a:endParaRPr>
          </a:p>
        </p:txBody>
      </p:sp>
      <p:sp>
        <p:nvSpPr>
          <p:cNvPr id="32" name="TextBox 16">
            <a:extLst>
              <a:ext uri="{FF2B5EF4-FFF2-40B4-BE49-F238E27FC236}">
                <a16:creationId xmlns:a16="http://schemas.microsoft.com/office/drawing/2014/main" id="{844386D1-C17C-1444-284F-E658733AA073}"/>
              </a:ext>
            </a:extLst>
          </p:cNvPr>
          <p:cNvSpPr txBox="1"/>
          <p:nvPr/>
        </p:nvSpPr>
        <p:spPr>
          <a:xfrm>
            <a:off x="1000098" y="3825768"/>
            <a:ext cx="4547238" cy="269304"/>
          </a:xfrm>
          <a:prstGeom prst="rect">
            <a:avLst/>
          </a:prstGeom>
        </p:spPr>
        <p:txBody>
          <a:bodyPr lIns="0" tIns="0" rIns="0" bIns="0" rtlCol="0" anchor="t">
            <a:spAutoFit/>
          </a:bodyPr>
          <a:lstStyle/>
          <a:p>
            <a:pPr marL="285750" indent="-285750">
              <a:lnSpc>
                <a:spcPts val="2053"/>
              </a:lnSpc>
              <a:spcBef>
                <a:spcPct val="0"/>
              </a:spcBef>
              <a:buFont typeface="Arial" panose="020B0604020202020204" pitchFamily="34" charset="0"/>
              <a:buChar char="•"/>
            </a:pPr>
            <a:r>
              <a:rPr lang="en-US" b="1">
                <a:solidFill>
                  <a:srgbClr val="EC008C"/>
                </a:solidFill>
                <a:latin typeface="Myriad Pro" panose="020B0503030403020204" pitchFamily="34" charset="0"/>
                <a:ea typeface="Source Sans Pro Bold"/>
                <a:cs typeface="Source Sans Pro Bold"/>
                <a:sym typeface="Source Sans Pro Bold"/>
              </a:rPr>
              <a:t>Improves cerebral blood flow</a:t>
            </a:r>
          </a:p>
        </p:txBody>
      </p:sp>
      <p:sp>
        <p:nvSpPr>
          <p:cNvPr id="34" name="TextBox 16">
            <a:extLst>
              <a:ext uri="{FF2B5EF4-FFF2-40B4-BE49-F238E27FC236}">
                <a16:creationId xmlns:a16="http://schemas.microsoft.com/office/drawing/2014/main" id="{B6F9ED40-8357-1718-FFF2-A51AC19C4D06}"/>
              </a:ext>
            </a:extLst>
          </p:cNvPr>
          <p:cNvSpPr txBox="1"/>
          <p:nvPr/>
        </p:nvSpPr>
        <p:spPr>
          <a:xfrm>
            <a:off x="1000098" y="4493352"/>
            <a:ext cx="5476834" cy="269304"/>
          </a:xfrm>
          <a:prstGeom prst="rect">
            <a:avLst/>
          </a:prstGeom>
        </p:spPr>
        <p:txBody>
          <a:bodyPr wrap="square" lIns="0" tIns="0" rIns="0" bIns="0" rtlCol="0" anchor="t">
            <a:spAutoFit/>
          </a:bodyPr>
          <a:lstStyle/>
          <a:p>
            <a:pPr marL="285750" indent="-285750">
              <a:lnSpc>
                <a:spcPts val="2053"/>
              </a:lnSpc>
              <a:spcBef>
                <a:spcPct val="0"/>
              </a:spcBef>
              <a:buFont typeface="Arial" panose="020B0604020202020204" pitchFamily="34" charset="0"/>
              <a:buChar char="•"/>
            </a:pPr>
            <a:r>
              <a:rPr lang="en-US" b="1">
                <a:solidFill>
                  <a:srgbClr val="EC008C"/>
                </a:solidFill>
                <a:latin typeface="Myriad Pro" panose="020B0503030403020204" pitchFamily="34" charset="0"/>
                <a:ea typeface="Source Sans Pro Bold"/>
                <a:cs typeface="Source Sans Pro Bold"/>
                <a:sym typeface="Source Sans Pro Bold"/>
              </a:rPr>
              <a:t>Reduces oxidative stress and inflammation</a:t>
            </a:r>
          </a:p>
        </p:txBody>
      </p:sp>
      <p:pic>
        <p:nvPicPr>
          <p:cNvPr id="35" name="Picture 34" descr="A white map in a circle with text&#10;&#10;AI-generated content may be incorrect.">
            <a:extLst>
              <a:ext uri="{FF2B5EF4-FFF2-40B4-BE49-F238E27FC236}">
                <a16:creationId xmlns:a16="http://schemas.microsoft.com/office/drawing/2014/main" id="{AC718923-E52E-0EEE-8CF6-275348D34A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7187" y="5493743"/>
            <a:ext cx="1288325" cy="1080000"/>
          </a:xfrm>
          <a:prstGeom prst="rect">
            <a:avLst/>
          </a:prstGeom>
        </p:spPr>
      </p:pic>
      <p:pic>
        <p:nvPicPr>
          <p:cNvPr id="36" name="Picture 35" descr="A white circle with a arrow pointing to the left&#10;&#10;AI-generated content may be incorrect.">
            <a:extLst>
              <a:ext uri="{FF2B5EF4-FFF2-40B4-BE49-F238E27FC236}">
                <a16:creationId xmlns:a16="http://schemas.microsoft.com/office/drawing/2014/main" id="{B3BC9D4A-12BC-7AC4-2EBE-D280539CFA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9835" y="5493743"/>
            <a:ext cx="1288325" cy="1080000"/>
          </a:xfrm>
          <a:prstGeom prst="rect">
            <a:avLst/>
          </a:prstGeom>
        </p:spPr>
      </p:pic>
      <p:pic>
        <p:nvPicPr>
          <p:cNvPr id="37" name="Picture 36" descr="A black background with white text and white text&#10;&#10;AI-generated content may be incorrect.">
            <a:extLst>
              <a:ext uri="{FF2B5EF4-FFF2-40B4-BE49-F238E27FC236}">
                <a16:creationId xmlns:a16="http://schemas.microsoft.com/office/drawing/2014/main" id="{EC250B5A-7689-AFAC-8D49-13E54B15560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5155" y="5482685"/>
            <a:ext cx="1288325" cy="1080000"/>
          </a:xfrm>
          <a:prstGeom prst="rect">
            <a:avLst/>
          </a:prstGeom>
        </p:spPr>
      </p:pic>
      <p:pic>
        <p:nvPicPr>
          <p:cNvPr id="38" name="Picture 37" descr="A logo with text on it&#10;&#10;AI-generated content may be incorrect.">
            <a:extLst>
              <a:ext uri="{FF2B5EF4-FFF2-40B4-BE49-F238E27FC236}">
                <a16:creationId xmlns:a16="http://schemas.microsoft.com/office/drawing/2014/main" id="{4F0AE966-60BF-B44F-6DC0-E96944936F3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7803" y="5471627"/>
            <a:ext cx="1288325" cy="1080000"/>
          </a:xfrm>
          <a:prstGeom prst="rect">
            <a:avLst/>
          </a:prstGeom>
        </p:spPr>
      </p:pic>
      <p:pic>
        <p:nvPicPr>
          <p:cNvPr id="39" name="Picture 38">
            <a:extLst>
              <a:ext uri="{FF2B5EF4-FFF2-40B4-BE49-F238E27FC236}">
                <a16:creationId xmlns:a16="http://schemas.microsoft.com/office/drawing/2014/main" id="{D783ABD6-17CD-4004-4058-1890332EE4F3}"/>
              </a:ext>
            </a:extLst>
          </p:cNvPr>
          <p:cNvPicPr>
            <a:picLocks noChangeAspect="1"/>
          </p:cNvPicPr>
          <p:nvPr/>
        </p:nvPicPr>
        <p:blipFill>
          <a:blip r:embed="rId7"/>
          <a:stretch>
            <a:fillRect/>
          </a:stretch>
        </p:blipFill>
        <p:spPr>
          <a:xfrm>
            <a:off x="730978" y="5483207"/>
            <a:ext cx="1286367" cy="1079086"/>
          </a:xfrm>
          <a:prstGeom prst="rect">
            <a:avLst/>
          </a:prstGeom>
        </p:spPr>
      </p:pic>
      <p:sp>
        <p:nvSpPr>
          <p:cNvPr id="44" name="TextBox 8">
            <a:extLst>
              <a:ext uri="{FF2B5EF4-FFF2-40B4-BE49-F238E27FC236}">
                <a16:creationId xmlns:a16="http://schemas.microsoft.com/office/drawing/2014/main" id="{19400FFD-087A-C875-6643-1AC563EB4067}"/>
              </a:ext>
            </a:extLst>
          </p:cNvPr>
          <p:cNvSpPr txBox="1"/>
          <p:nvPr/>
        </p:nvSpPr>
        <p:spPr>
          <a:xfrm>
            <a:off x="980349" y="2469612"/>
            <a:ext cx="9401324" cy="557845"/>
          </a:xfrm>
          <a:prstGeom prst="rect">
            <a:avLst/>
          </a:prstGeom>
        </p:spPr>
        <p:txBody>
          <a:bodyPr wrap="square" lIns="0" tIns="0" rIns="0" bIns="0" rtlCol="0" anchor="t">
            <a:spAutoFit/>
          </a:bodyPr>
          <a:lstStyle/>
          <a:p>
            <a:pPr defTabSz="609630">
              <a:lnSpc>
                <a:spcPts val="4983"/>
              </a:lnSpc>
            </a:pPr>
            <a:r>
              <a:rPr lang="en-US" sz="2000" b="1">
                <a:solidFill>
                  <a:schemeClr val="bg1"/>
                </a:solidFill>
                <a:latin typeface="Myriad Pro" panose="020B0503030403020204" pitchFamily="34" charset="0"/>
              </a:rPr>
              <a:t>Key Mechanisms:</a:t>
            </a:r>
            <a:endParaRPr lang="en-US" sz="3200" b="1">
              <a:solidFill>
                <a:schemeClr val="bg1"/>
              </a:solidFill>
              <a:latin typeface="Myriad Pro" panose="020B0503030403020204" pitchFamily="34" charset="0"/>
            </a:endParaRPr>
          </a:p>
        </p:txBody>
      </p:sp>
      <p:grpSp>
        <p:nvGrpSpPr>
          <p:cNvPr id="2" name="Group 1">
            <a:extLst>
              <a:ext uri="{FF2B5EF4-FFF2-40B4-BE49-F238E27FC236}">
                <a16:creationId xmlns:a16="http://schemas.microsoft.com/office/drawing/2014/main" id="{14FF77DC-3389-BFF7-5460-79ED6046DF9F}"/>
              </a:ext>
            </a:extLst>
          </p:cNvPr>
          <p:cNvGrpSpPr/>
          <p:nvPr/>
        </p:nvGrpSpPr>
        <p:grpSpPr>
          <a:xfrm>
            <a:off x="6909867" y="986622"/>
            <a:ext cx="4622999" cy="4822534"/>
            <a:chOff x="7287504" y="977554"/>
            <a:chExt cx="4622999" cy="4822534"/>
          </a:xfrm>
        </p:grpSpPr>
        <p:pic>
          <p:nvPicPr>
            <p:cNvPr id="42" name="Picture 41">
              <a:extLst>
                <a:ext uri="{FF2B5EF4-FFF2-40B4-BE49-F238E27FC236}">
                  <a16:creationId xmlns:a16="http://schemas.microsoft.com/office/drawing/2014/main" id="{24C31633-9C7D-07B7-1911-6E8A532D3BE8}"/>
                </a:ext>
              </a:extLst>
            </p:cNvPr>
            <p:cNvPicPr>
              <a:picLocks noChangeAspect="1"/>
            </p:cNvPicPr>
            <p:nvPr/>
          </p:nvPicPr>
          <p:blipFill>
            <a:blip r:embed="rId8"/>
            <a:stretch>
              <a:fillRect/>
            </a:stretch>
          </p:blipFill>
          <p:spPr>
            <a:xfrm>
              <a:off x="7304787" y="977554"/>
              <a:ext cx="4605716" cy="4822534"/>
            </a:xfrm>
            <a:prstGeom prst="rect">
              <a:avLst/>
            </a:prstGeom>
            <a:effectLst>
              <a:innerShdw blurRad="63500" dist="50800" dir="13500000">
                <a:prstClr val="black">
                  <a:alpha val="50000"/>
                </a:prstClr>
              </a:innerShdw>
            </a:effectLst>
          </p:spPr>
        </p:pic>
        <p:sp>
          <p:nvSpPr>
            <p:cNvPr id="43" name="Oval 42">
              <a:extLst>
                <a:ext uri="{FF2B5EF4-FFF2-40B4-BE49-F238E27FC236}">
                  <a16:creationId xmlns:a16="http://schemas.microsoft.com/office/drawing/2014/main" id="{ECA2D4E2-8C92-A371-2A8C-3F4A47FD3A7F}"/>
                </a:ext>
              </a:extLst>
            </p:cNvPr>
            <p:cNvSpPr/>
            <p:nvPr/>
          </p:nvSpPr>
          <p:spPr>
            <a:xfrm>
              <a:off x="7287504" y="3526546"/>
              <a:ext cx="2253054" cy="2253054"/>
            </a:xfrm>
            <a:prstGeom prst="ellipse">
              <a:avLst/>
            </a:prstGeom>
            <a:noFill/>
            <a:ln w="244475">
              <a:solidFill>
                <a:schemeClr val="tx1"/>
              </a:solidFill>
            </a:ln>
            <a:effectLst/>
            <a:scene3d>
              <a:camera prst="orthographicFront"/>
              <a:lightRig rig="threePt" dir="t"/>
            </a:scene3d>
            <a:sp3d>
              <a:bevelT w="152400" h="50800" prst="softRound"/>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3" name="Picture 2">
            <a:extLst>
              <a:ext uri="{FF2B5EF4-FFF2-40B4-BE49-F238E27FC236}">
                <a16:creationId xmlns:a16="http://schemas.microsoft.com/office/drawing/2014/main" id="{B2901E9A-BA0F-C1A4-1E55-2B0EF7B7A24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6" name="TextBox 15">
            <a:extLst>
              <a:ext uri="{FF2B5EF4-FFF2-40B4-BE49-F238E27FC236}">
                <a16:creationId xmlns:a16="http://schemas.microsoft.com/office/drawing/2014/main" id="{4EC22CA3-5609-95F3-BAC1-F330E73A88EE}"/>
              </a:ext>
            </a:extLst>
          </p:cNvPr>
          <p:cNvSpPr txBox="1"/>
          <p:nvPr/>
        </p:nvSpPr>
        <p:spPr>
          <a:xfrm>
            <a:off x="1305318" y="4839659"/>
            <a:ext cx="4547238" cy="192360"/>
          </a:xfrm>
          <a:prstGeom prst="rect">
            <a:avLst/>
          </a:prstGeom>
        </p:spPr>
        <p:txBody>
          <a:bodyPr lIns="0" tIns="0" rIns="0" bIns="0" rtlCol="0" anchor="t">
            <a:spAutoFit/>
          </a:bodyPr>
          <a:lstStyle/>
          <a:p>
            <a:pPr>
              <a:lnSpc>
                <a:spcPts val="1493"/>
              </a:lnSpc>
              <a:spcBef>
                <a:spcPct val="0"/>
              </a:spcBef>
            </a:pPr>
            <a:r>
              <a:rPr lang="en-US" sz="1400">
                <a:solidFill>
                  <a:srgbClr val="FFFFFF"/>
                </a:solidFill>
                <a:latin typeface="Myriad Pro" panose="020B0503030403020204" pitchFamily="34" charset="0"/>
                <a:ea typeface="Source Sans Pro"/>
                <a:cs typeface="Source Sans Pro"/>
                <a:sym typeface="Source Sans Pro"/>
              </a:rPr>
              <a:t>Long-term neuroprotection</a:t>
            </a:r>
          </a:p>
        </p:txBody>
      </p:sp>
      <p:grpSp>
        <p:nvGrpSpPr>
          <p:cNvPr id="7" name="Group 6">
            <a:extLst>
              <a:ext uri="{FF2B5EF4-FFF2-40B4-BE49-F238E27FC236}">
                <a16:creationId xmlns:a16="http://schemas.microsoft.com/office/drawing/2014/main" id="{49EFCE66-4FB9-1154-F62D-C128D8C28014}"/>
              </a:ext>
            </a:extLst>
          </p:cNvPr>
          <p:cNvGrpSpPr/>
          <p:nvPr/>
        </p:nvGrpSpPr>
        <p:grpSpPr>
          <a:xfrm>
            <a:off x="973512" y="194289"/>
            <a:ext cx="11007300" cy="465891"/>
            <a:chOff x="973512" y="194289"/>
            <a:chExt cx="11007300" cy="465891"/>
          </a:xfrm>
        </p:grpSpPr>
        <p:pic>
          <p:nvPicPr>
            <p:cNvPr id="9" name="Picture 8">
              <a:extLst>
                <a:ext uri="{FF2B5EF4-FFF2-40B4-BE49-F238E27FC236}">
                  <a16:creationId xmlns:a16="http://schemas.microsoft.com/office/drawing/2014/main" id="{7A27D0D6-0325-A33C-4294-E8BDBA7CF2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0" name="Rectangle 9">
              <a:extLst>
                <a:ext uri="{FF2B5EF4-FFF2-40B4-BE49-F238E27FC236}">
                  <a16:creationId xmlns:a16="http://schemas.microsoft.com/office/drawing/2014/main" id="{5B0F3797-B065-3890-CD3A-CE2552CFFE0A}"/>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1" grpId="0"/>
      <p:bldP spid="32" grpId="0"/>
      <p:bldP spid="34" grpId="0"/>
      <p:bldP spid="4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8AE3D-7B83-E539-4686-B27F43A84C05}"/>
            </a:ext>
          </a:extLst>
        </p:cNvPr>
        <p:cNvGrpSpPr/>
        <p:nvPr/>
      </p:nvGrpSpPr>
      <p:grpSpPr>
        <a:xfrm>
          <a:off x="0" y="0"/>
          <a:ext cx="0" cy="0"/>
          <a:chOff x="0" y="0"/>
          <a:chExt cx="0" cy="0"/>
        </a:xfrm>
      </p:grpSpPr>
      <p:pic>
        <p:nvPicPr>
          <p:cNvPr id="1028" name="Picture 4" descr="Chemical Structure Serotonin Dopamine ...">
            <a:extLst>
              <a:ext uri="{FF2B5EF4-FFF2-40B4-BE49-F238E27FC236}">
                <a16:creationId xmlns:a16="http://schemas.microsoft.com/office/drawing/2014/main" id="{99C9BA14-5129-BC3B-1F27-042438F6D5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82" t="37952" r="57199" b="9437"/>
          <a:stretch/>
        </p:blipFill>
        <p:spPr bwMode="auto">
          <a:xfrm>
            <a:off x="1699180" y="3358346"/>
            <a:ext cx="1976061" cy="15050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0">
            <a:extLst>
              <a:ext uri="{FF2B5EF4-FFF2-40B4-BE49-F238E27FC236}">
                <a16:creationId xmlns:a16="http://schemas.microsoft.com/office/drawing/2014/main" id="{40DCE75B-7A04-CAB0-E9F9-E382F3326E98}"/>
              </a:ext>
            </a:extLst>
          </p:cNvPr>
          <p:cNvSpPr txBox="1"/>
          <p:nvPr/>
        </p:nvSpPr>
        <p:spPr>
          <a:xfrm>
            <a:off x="1010231" y="1570085"/>
            <a:ext cx="9928323" cy="1334789"/>
          </a:xfrm>
          <a:prstGeom prst="rect">
            <a:avLst/>
          </a:prstGeom>
        </p:spPr>
        <p:txBody>
          <a:bodyPr wrap="square" lIns="0" tIns="0" rIns="0" bIns="0" rtlCol="0" anchor="t">
            <a:spAutoFit/>
          </a:bodyPr>
          <a:lstStyle/>
          <a:p>
            <a:pPr defTabSz="609630"/>
            <a:r>
              <a:rPr lang="en-US" sz="2800" b="1">
                <a:solidFill>
                  <a:srgbClr val="FFFFFF"/>
                </a:solidFill>
                <a:latin typeface="Myriad Pro" panose="020B0503030403020204" pitchFamily="34" charset="0"/>
              </a:rPr>
              <a:t>MAO-B Inhibition </a:t>
            </a:r>
            <a:br>
              <a:rPr lang="en-US" sz="3600">
                <a:solidFill>
                  <a:srgbClr val="FFFFFF"/>
                </a:solidFill>
                <a:latin typeface="Myriad Pro" panose="020B0503030403020204" pitchFamily="34" charset="0"/>
              </a:rPr>
            </a:br>
            <a:r>
              <a:rPr lang="en-US" b="1">
                <a:solidFill>
                  <a:srgbClr val="EC008C"/>
                </a:solidFill>
                <a:latin typeface="Myriad Pro" panose="020B0503030403020204" pitchFamily="34" charset="0"/>
              </a:rPr>
              <a:t>MAO: </a:t>
            </a:r>
            <a:r>
              <a:rPr lang="en-US" i="1" u="sng" err="1">
                <a:solidFill>
                  <a:srgbClr val="FFFFFF"/>
                </a:solidFill>
                <a:latin typeface="Myriad Pro" panose="020B0503030403020204" pitchFamily="34" charset="0"/>
              </a:rPr>
              <a:t>M</a:t>
            </a:r>
            <a:r>
              <a:rPr lang="en-US" i="1" err="1">
                <a:solidFill>
                  <a:srgbClr val="FFFFFF"/>
                </a:solidFill>
                <a:latin typeface="Myriad Pro" panose="020B0503030403020204" pitchFamily="34" charset="0"/>
              </a:rPr>
              <a:t>ono</a:t>
            </a:r>
            <a:r>
              <a:rPr lang="en-US" i="1" u="sng" err="1">
                <a:solidFill>
                  <a:srgbClr val="FFFFFF"/>
                </a:solidFill>
                <a:latin typeface="Myriad Pro" panose="020B0503030403020204" pitchFamily="34" charset="0"/>
              </a:rPr>
              <a:t>A</a:t>
            </a:r>
            <a:r>
              <a:rPr lang="en-US" i="1" err="1">
                <a:solidFill>
                  <a:srgbClr val="FFFFFF"/>
                </a:solidFill>
                <a:latin typeface="Myriad Pro" panose="020B0503030403020204" pitchFamily="34" charset="0"/>
              </a:rPr>
              <a:t>mine</a:t>
            </a:r>
            <a:r>
              <a:rPr lang="en-US" i="1">
                <a:solidFill>
                  <a:srgbClr val="FFFFFF"/>
                </a:solidFill>
                <a:latin typeface="Myriad Pro" panose="020B0503030403020204" pitchFamily="34" charset="0"/>
              </a:rPr>
              <a:t> </a:t>
            </a:r>
            <a:r>
              <a:rPr lang="en-US" i="1" u="sng">
                <a:solidFill>
                  <a:srgbClr val="FFFFFF"/>
                </a:solidFill>
                <a:latin typeface="Myriad Pro" panose="020B0503030403020204" pitchFamily="34" charset="0"/>
              </a:rPr>
              <a:t>O</a:t>
            </a:r>
            <a:r>
              <a:rPr lang="en-US" i="1">
                <a:solidFill>
                  <a:srgbClr val="FFFFFF"/>
                </a:solidFill>
                <a:latin typeface="Myriad Pro" panose="020B0503030403020204" pitchFamily="34" charset="0"/>
              </a:rPr>
              <a:t>xidase Enzyme</a:t>
            </a:r>
          </a:p>
          <a:p>
            <a:pPr defTabSz="609630">
              <a:lnSpc>
                <a:spcPts val="4983"/>
              </a:lnSpc>
            </a:pPr>
            <a:r>
              <a:rPr lang="en-US" sz="3600">
                <a:solidFill>
                  <a:srgbClr val="FFFFFF"/>
                </a:solidFill>
                <a:latin typeface="Myriad Pro" panose="020B0503030403020204" pitchFamily="34" charset="0"/>
              </a:rPr>
              <a:t> </a:t>
            </a:r>
            <a:endParaRPr lang="en-US" sz="3600" i="1">
              <a:solidFill>
                <a:srgbClr val="FFFFFF"/>
              </a:solidFill>
              <a:latin typeface="Myriad Pro" panose="020B0503030403020204" pitchFamily="34" charset="0"/>
            </a:endParaRPr>
          </a:p>
        </p:txBody>
      </p:sp>
      <p:sp>
        <p:nvSpPr>
          <p:cNvPr id="9" name="TextBox 8">
            <a:extLst>
              <a:ext uri="{FF2B5EF4-FFF2-40B4-BE49-F238E27FC236}">
                <a16:creationId xmlns:a16="http://schemas.microsoft.com/office/drawing/2014/main" id="{69F23D63-449C-CB04-629A-4EC373E2D912}"/>
              </a:ext>
            </a:extLst>
          </p:cNvPr>
          <p:cNvSpPr txBox="1"/>
          <p:nvPr/>
        </p:nvSpPr>
        <p:spPr>
          <a:xfrm>
            <a:off x="928689" y="2323244"/>
            <a:ext cx="11823366" cy="461665"/>
          </a:xfrm>
          <a:prstGeom prst="rect">
            <a:avLst/>
          </a:prstGeom>
          <a:noFill/>
        </p:spPr>
        <p:txBody>
          <a:bodyPr wrap="square" rtlCol="0">
            <a:spAutoFit/>
          </a:bodyPr>
          <a:lstStyle/>
          <a:p>
            <a:r>
              <a:rPr lang="en-NZ" sz="2400" b="1">
                <a:solidFill>
                  <a:srgbClr val="EC008C"/>
                </a:solidFill>
                <a:latin typeface="Myriad Pro" panose="020B0503030403020204" pitchFamily="34" charset="0"/>
              </a:rPr>
              <a:t>MAO enzymes breakdown neurotransmitters – Serotonin and Dopamine </a:t>
            </a:r>
            <a:endParaRPr lang="en-NZ">
              <a:solidFill>
                <a:srgbClr val="EC008C"/>
              </a:solidFill>
              <a:latin typeface="Myriad Pro" panose="020B0503030403020204" pitchFamily="34" charset="0"/>
            </a:endParaRPr>
          </a:p>
        </p:txBody>
      </p:sp>
      <p:pic>
        <p:nvPicPr>
          <p:cNvPr id="1030" name="Picture 6" descr="Monoamine oxidase - Proteopedia, life in 3D">
            <a:extLst>
              <a:ext uri="{FF2B5EF4-FFF2-40B4-BE49-F238E27FC236}">
                <a16:creationId xmlns:a16="http://schemas.microsoft.com/office/drawing/2014/main" id="{718D5F6F-0C6F-EE49-0FEF-9EC16B6DFE3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9837" b="12342"/>
          <a:stretch>
            <a:fillRect/>
          </a:stretch>
        </p:blipFill>
        <p:spPr bwMode="auto">
          <a:xfrm>
            <a:off x="4760448" y="3389095"/>
            <a:ext cx="2117632" cy="2058802"/>
          </a:xfrm>
          <a:prstGeom prst="rect">
            <a:avLst/>
          </a:prstGeom>
          <a:noFill/>
          <a:extLst>
            <a:ext uri="{909E8E84-426E-40DD-AFC4-6F175D3DCCD1}">
              <a14:hiddenFill xmlns:a14="http://schemas.microsoft.com/office/drawing/2010/main">
                <a:solidFill>
                  <a:srgbClr val="FFFFFF"/>
                </a:solidFill>
              </a14:hiddenFill>
            </a:ext>
          </a:extLst>
        </p:spPr>
      </p:pic>
      <p:cxnSp>
        <p:nvCxnSpPr>
          <p:cNvPr id="40" name="Straight Arrow Connector 39">
            <a:extLst>
              <a:ext uri="{FF2B5EF4-FFF2-40B4-BE49-F238E27FC236}">
                <a16:creationId xmlns:a16="http://schemas.microsoft.com/office/drawing/2014/main" id="{BEE40248-4489-7578-A986-FEC15DAFE27E}"/>
              </a:ext>
            </a:extLst>
          </p:cNvPr>
          <p:cNvCxnSpPr/>
          <p:nvPr/>
        </p:nvCxnSpPr>
        <p:spPr>
          <a:xfrm>
            <a:off x="3676314" y="4495701"/>
            <a:ext cx="91875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17945D09-2E50-8100-43B2-83F4FCED09A7}"/>
              </a:ext>
            </a:extLst>
          </p:cNvPr>
          <p:cNvSpPr/>
          <p:nvPr/>
        </p:nvSpPr>
        <p:spPr>
          <a:xfrm>
            <a:off x="7250853" y="4169709"/>
            <a:ext cx="175490" cy="108212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NZ">
              <a:latin typeface="Myriad Pro" panose="020B0503030403020204" pitchFamily="34" charset="0"/>
            </a:endParaRPr>
          </a:p>
        </p:txBody>
      </p:sp>
      <p:sp>
        <p:nvSpPr>
          <p:cNvPr id="28" name="Rectangle 27">
            <a:extLst>
              <a:ext uri="{FF2B5EF4-FFF2-40B4-BE49-F238E27FC236}">
                <a16:creationId xmlns:a16="http://schemas.microsoft.com/office/drawing/2014/main" id="{07C4687D-25A3-6F82-8F08-565CE1E05E93}"/>
              </a:ext>
            </a:extLst>
          </p:cNvPr>
          <p:cNvSpPr/>
          <p:nvPr/>
        </p:nvSpPr>
        <p:spPr>
          <a:xfrm>
            <a:off x="8052135" y="5699308"/>
            <a:ext cx="291514" cy="425539"/>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NZ">
              <a:latin typeface="Myriad Pro" panose="020B0503030403020204" pitchFamily="34" charset="0"/>
            </a:endParaRPr>
          </a:p>
        </p:txBody>
      </p:sp>
      <p:pic>
        <p:nvPicPr>
          <p:cNvPr id="11" name="Picture 4" descr="Chemical Structure Serotonin Dopamine ...">
            <a:extLst>
              <a:ext uri="{FF2B5EF4-FFF2-40B4-BE49-F238E27FC236}">
                <a16:creationId xmlns:a16="http://schemas.microsoft.com/office/drawing/2014/main" id="{DBABEFFF-AC7C-69E6-B17C-D2375894A05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454" t="42546" r="5634" b="14883"/>
          <a:stretch/>
        </p:blipFill>
        <p:spPr bwMode="auto">
          <a:xfrm>
            <a:off x="1637780" y="5244778"/>
            <a:ext cx="2180469" cy="1269941"/>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Calm Peaceful Face: Over 4,304 Royalty-Free Licensable Stock Illustrations  &amp; Drawings | Shutterstock">
            <a:extLst>
              <a:ext uri="{FF2B5EF4-FFF2-40B4-BE49-F238E27FC236}">
                <a16:creationId xmlns:a16="http://schemas.microsoft.com/office/drawing/2014/main" id="{7BC5C5DB-72B1-F2DB-B6D1-B1A277E52C1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312" t="9286" r="55562" b="8482"/>
          <a:stretch/>
        </p:blipFill>
        <p:spPr bwMode="auto">
          <a:xfrm>
            <a:off x="1168214" y="4830715"/>
            <a:ext cx="457320" cy="457200"/>
          </a:xfrm>
          <a:prstGeom prst="ellipse">
            <a:avLst/>
          </a:prstGeom>
          <a:noFill/>
          <a:extLst>
            <a:ext uri="{909E8E84-426E-40DD-AFC4-6F175D3DCCD1}">
              <a14:hiddenFill xmlns:a14="http://schemas.microsoft.com/office/drawing/2010/main">
                <a:solidFill>
                  <a:srgbClr val="FFFFFF"/>
                </a:solidFill>
              </a14:hiddenFill>
            </a:ext>
          </a:extLst>
        </p:spPr>
      </p:pic>
      <p:pic>
        <p:nvPicPr>
          <p:cNvPr id="1041" name="Picture 1040">
            <a:extLst>
              <a:ext uri="{FF2B5EF4-FFF2-40B4-BE49-F238E27FC236}">
                <a16:creationId xmlns:a16="http://schemas.microsoft.com/office/drawing/2014/main" id="{4497449F-1CD4-FBF8-6D17-4E544B1DDD2E}"/>
              </a:ext>
            </a:extLst>
          </p:cNvPr>
          <p:cNvPicPr>
            <a:picLocks noChangeAspect="1"/>
          </p:cNvPicPr>
          <p:nvPr/>
        </p:nvPicPr>
        <p:blipFill>
          <a:blip r:embed="rId6"/>
          <a:stretch>
            <a:fillRect/>
          </a:stretch>
        </p:blipFill>
        <p:spPr>
          <a:xfrm>
            <a:off x="1167817" y="3251634"/>
            <a:ext cx="457200" cy="457200"/>
          </a:xfrm>
          <a:prstGeom prst="ellipse">
            <a:avLst/>
          </a:prstGeom>
        </p:spPr>
      </p:pic>
      <p:sp>
        <p:nvSpPr>
          <p:cNvPr id="38" name="TextBox 19">
            <a:extLst>
              <a:ext uri="{FF2B5EF4-FFF2-40B4-BE49-F238E27FC236}">
                <a16:creationId xmlns:a16="http://schemas.microsoft.com/office/drawing/2014/main" id="{B7160369-A55D-11DA-9C82-68161C1C8C70}"/>
              </a:ext>
            </a:extLst>
          </p:cNvPr>
          <p:cNvSpPr txBox="1"/>
          <p:nvPr/>
        </p:nvSpPr>
        <p:spPr>
          <a:xfrm>
            <a:off x="1853792" y="3307440"/>
            <a:ext cx="2388970" cy="435945"/>
          </a:xfrm>
          <a:prstGeom prst="rect">
            <a:avLst/>
          </a:prstGeom>
        </p:spPr>
        <p:txBody>
          <a:bodyPr wrap="square" lIns="0" tIns="0" rIns="0" bIns="0" rtlCol="0" anchor="t">
            <a:spAutoFit/>
          </a:bodyPr>
          <a:lstStyle/>
          <a:p>
            <a:pPr defTabSz="609630">
              <a:spcBef>
                <a:spcPct val="0"/>
              </a:spcBef>
              <a:defRPr/>
            </a:pPr>
            <a:r>
              <a:rPr lang="en-US" sz="2000" b="1">
                <a:solidFill>
                  <a:srgbClr val="FFFFFF"/>
                </a:solidFill>
                <a:latin typeface="Myriad Pro" panose="020B0503030403020204" pitchFamily="34" charset="0"/>
              </a:rPr>
              <a:t>Serotonin</a:t>
            </a:r>
          </a:p>
        </p:txBody>
      </p:sp>
      <p:sp>
        <p:nvSpPr>
          <p:cNvPr id="10" name="TextBox 19">
            <a:extLst>
              <a:ext uri="{FF2B5EF4-FFF2-40B4-BE49-F238E27FC236}">
                <a16:creationId xmlns:a16="http://schemas.microsoft.com/office/drawing/2014/main" id="{B5AF5325-BCF0-FDA6-2329-F3B41A8B5497}"/>
              </a:ext>
            </a:extLst>
          </p:cNvPr>
          <p:cNvSpPr txBox="1"/>
          <p:nvPr/>
        </p:nvSpPr>
        <p:spPr>
          <a:xfrm>
            <a:off x="1811920" y="4911734"/>
            <a:ext cx="2388970" cy="435945"/>
          </a:xfrm>
          <a:prstGeom prst="rect">
            <a:avLst/>
          </a:prstGeom>
          <a:ln>
            <a:noFill/>
          </a:ln>
        </p:spPr>
        <p:txBody>
          <a:bodyPr wrap="square" lIns="0" tIns="0" rIns="0" bIns="0" rtlCol="0" anchor="t">
            <a:spAutoFit/>
          </a:bodyPr>
          <a:lstStyle/>
          <a:p>
            <a:pPr defTabSz="609630">
              <a:spcBef>
                <a:spcPct val="0"/>
              </a:spcBef>
              <a:defRPr/>
            </a:pPr>
            <a:r>
              <a:rPr lang="en-US" sz="2000" b="1">
                <a:solidFill>
                  <a:srgbClr val="FFFFFF"/>
                </a:solidFill>
                <a:latin typeface="Myriad Pro" panose="020B0503030403020204" pitchFamily="34" charset="0"/>
              </a:rPr>
              <a:t>Dopamine</a:t>
            </a:r>
          </a:p>
        </p:txBody>
      </p:sp>
      <p:grpSp>
        <p:nvGrpSpPr>
          <p:cNvPr id="4" name="Group 3">
            <a:extLst>
              <a:ext uri="{FF2B5EF4-FFF2-40B4-BE49-F238E27FC236}">
                <a16:creationId xmlns:a16="http://schemas.microsoft.com/office/drawing/2014/main" id="{98A27F46-B935-3918-B131-57FB7B54F7B7}"/>
              </a:ext>
            </a:extLst>
          </p:cNvPr>
          <p:cNvGrpSpPr/>
          <p:nvPr/>
        </p:nvGrpSpPr>
        <p:grpSpPr>
          <a:xfrm>
            <a:off x="7437638" y="3251634"/>
            <a:ext cx="2962746" cy="2974573"/>
            <a:chOff x="8171775" y="3439427"/>
            <a:chExt cx="2962746" cy="2974573"/>
          </a:xfrm>
        </p:grpSpPr>
        <p:pic>
          <p:nvPicPr>
            <p:cNvPr id="25" name="Picture 24">
              <a:extLst>
                <a:ext uri="{FF2B5EF4-FFF2-40B4-BE49-F238E27FC236}">
                  <a16:creationId xmlns:a16="http://schemas.microsoft.com/office/drawing/2014/main" id="{BA9071FE-3A1D-D4AA-F5F8-41C2A5565506}"/>
                </a:ext>
              </a:extLst>
            </p:cNvPr>
            <p:cNvPicPr>
              <a:picLocks noChangeAspect="1"/>
            </p:cNvPicPr>
            <p:nvPr/>
          </p:nvPicPr>
          <p:blipFill>
            <a:blip r:embed="rId7"/>
            <a:srcRect l="14399" t="14626"/>
            <a:stretch>
              <a:fillRect/>
            </a:stretch>
          </p:blipFill>
          <p:spPr>
            <a:xfrm>
              <a:off x="8214398" y="3908910"/>
              <a:ext cx="2920123" cy="2505090"/>
            </a:xfrm>
            <a:prstGeom prst="rect">
              <a:avLst/>
            </a:prstGeom>
          </p:spPr>
        </p:pic>
        <p:sp>
          <p:nvSpPr>
            <p:cNvPr id="3" name="TextBox 19">
              <a:extLst>
                <a:ext uri="{FF2B5EF4-FFF2-40B4-BE49-F238E27FC236}">
                  <a16:creationId xmlns:a16="http://schemas.microsoft.com/office/drawing/2014/main" id="{3E08AA6A-9F64-5828-828C-2AE5CEE513AC}"/>
                </a:ext>
              </a:extLst>
            </p:cNvPr>
            <p:cNvSpPr txBox="1"/>
            <p:nvPr/>
          </p:nvSpPr>
          <p:spPr>
            <a:xfrm>
              <a:off x="8171775" y="3439427"/>
              <a:ext cx="2962746" cy="307777"/>
            </a:xfrm>
            <a:prstGeom prst="rect">
              <a:avLst/>
            </a:prstGeom>
          </p:spPr>
          <p:txBody>
            <a:bodyPr wrap="square" lIns="0" tIns="0" rIns="0" bIns="0" rtlCol="0" anchor="t">
              <a:spAutoFit/>
            </a:bodyPr>
            <a:lstStyle/>
            <a:p>
              <a:pPr algn="ctr" defTabSz="609630">
                <a:spcBef>
                  <a:spcPct val="0"/>
                </a:spcBef>
                <a:defRPr/>
              </a:pPr>
              <a:r>
                <a:rPr lang="en-US" sz="2000" b="1">
                  <a:solidFill>
                    <a:srgbClr val="FFFFFF"/>
                  </a:solidFill>
                  <a:latin typeface="Myriad Pro" panose="020B0503030403020204" pitchFamily="34" charset="0"/>
                </a:rPr>
                <a:t>Hydrogen Peroxide</a:t>
              </a:r>
            </a:p>
          </p:txBody>
        </p:sp>
      </p:grpSp>
      <p:grpSp>
        <p:nvGrpSpPr>
          <p:cNvPr id="6" name="Group 5">
            <a:extLst>
              <a:ext uri="{FF2B5EF4-FFF2-40B4-BE49-F238E27FC236}">
                <a16:creationId xmlns:a16="http://schemas.microsoft.com/office/drawing/2014/main" id="{33AA4C36-4F5F-3748-63F4-F168D7C29356}"/>
              </a:ext>
            </a:extLst>
          </p:cNvPr>
          <p:cNvGrpSpPr/>
          <p:nvPr/>
        </p:nvGrpSpPr>
        <p:grpSpPr>
          <a:xfrm>
            <a:off x="973512" y="194289"/>
            <a:ext cx="11007300" cy="465891"/>
            <a:chOff x="973512" y="194289"/>
            <a:chExt cx="11007300" cy="465891"/>
          </a:xfrm>
        </p:grpSpPr>
        <p:pic>
          <p:nvPicPr>
            <p:cNvPr id="7" name="Picture 6">
              <a:extLst>
                <a:ext uri="{FF2B5EF4-FFF2-40B4-BE49-F238E27FC236}">
                  <a16:creationId xmlns:a16="http://schemas.microsoft.com/office/drawing/2014/main" id="{C751025A-0661-F758-CD76-7DBF4B48192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8" name="Rectangle 7">
              <a:extLst>
                <a:ext uri="{FF2B5EF4-FFF2-40B4-BE49-F238E27FC236}">
                  <a16:creationId xmlns:a16="http://schemas.microsoft.com/office/drawing/2014/main" id="{7CE74655-654D-5B5E-8E8F-167A4358A5D2}"/>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extLst>
      <p:ext uri="{BB962C8B-B14F-4D97-AF65-F5344CB8AC3E}">
        <p14:creationId xmlns:p14="http://schemas.microsoft.com/office/powerpoint/2010/main" val="3281969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8E098-F9CD-4E2B-C518-95D4E4F8BD4D}"/>
            </a:ext>
          </a:extLst>
        </p:cNvPr>
        <p:cNvGrpSpPr/>
        <p:nvPr/>
      </p:nvGrpSpPr>
      <p:grpSpPr>
        <a:xfrm>
          <a:off x="0" y="0"/>
          <a:ext cx="0" cy="0"/>
          <a:chOff x="0" y="0"/>
          <a:chExt cx="0" cy="0"/>
        </a:xfrm>
      </p:grpSpPr>
      <p:sp>
        <p:nvSpPr>
          <p:cNvPr id="10" name="TextBox 10">
            <a:extLst>
              <a:ext uri="{FF2B5EF4-FFF2-40B4-BE49-F238E27FC236}">
                <a16:creationId xmlns:a16="http://schemas.microsoft.com/office/drawing/2014/main" id="{5596271F-D7E5-24D9-9674-0AB7DDE03414}"/>
              </a:ext>
            </a:extLst>
          </p:cNvPr>
          <p:cNvSpPr txBox="1"/>
          <p:nvPr/>
        </p:nvSpPr>
        <p:spPr>
          <a:xfrm>
            <a:off x="1000437" y="1584758"/>
            <a:ext cx="8011588" cy="553998"/>
          </a:xfrm>
          <a:prstGeom prst="rect">
            <a:avLst/>
          </a:prstGeom>
        </p:spPr>
        <p:txBody>
          <a:bodyPr wrap="square" lIns="0" tIns="0" rIns="0" bIns="0" rtlCol="0" anchor="t">
            <a:spAutoFit/>
          </a:bodyPr>
          <a:lstStyle/>
          <a:p>
            <a:pPr lvl="0" defTabSz="609630">
              <a:defRPr/>
            </a:pPr>
            <a:r>
              <a:rPr lang="en-NZ" sz="3600" b="1">
                <a:solidFill>
                  <a:schemeClr val="bg1"/>
                </a:solidFill>
                <a:latin typeface="Myriad Pro" panose="020B0503030403020204" pitchFamily="34" charset="0"/>
                <a:ea typeface="Roboto Bold" panose="020B0604020202020204" charset="0"/>
              </a:rPr>
              <a:t>Factors that influence MAO Enzymes </a:t>
            </a:r>
            <a:endParaRPr kumimoji="0" lang="en-US" sz="3600" b="1" i="0" u="none" strike="noStrike" kern="1200" cap="none" spc="0" normalizeH="0" baseline="0" noProof="0">
              <a:ln>
                <a:noFill/>
              </a:ln>
              <a:solidFill>
                <a:srgbClr val="FFFFFF"/>
              </a:solidFill>
              <a:effectLst/>
              <a:uLnTx/>
              <a:uFillTx/>
              <a:latin typeface="Myriad Pro" panose="020B0503030403020204" pitchFamily="34" charset="0"/>
            </a:endParaRPr>
          </a:p>
        </p:txBody>
      </p:sp>
      <p:grpSp>
        <p:nvGrpSpPr>
          <p:cNvPr id="34" name="Group 33">
            <a:extLst>
              <a:ext uri="{FF2B5EF4-FFF2-40B4-BE49-F238E27FC236}">
                <a16:creationId xmlns:a16="http://schemas.microsoft.com/office/drawing/2014/main" id="{B06D9761-A5F7-5172-460A-0208797D23E0}"/>
              </a:ext>
            </a:extLst>
          </p:cNvPr>
          <p:cNvGrpSpPr/>
          <p:nvPr/>
        </p:nvGrpSpPr>
        <p:grpSpPr>
          <a:xfrm>
            <a:off x="1000437" y="2719030"/>
            <a:ext cx="9848100" cy="2494613"/>
            <a:chOff x="991342" y="2622136"/>
            <a:chExt cx="10465895" cy="2651106"/>
          </a:xfrm>
        </p:grpSpPr>
        <p:sp>
          <p:nvSpPr>
            <p:cNvPr id="32" name="Rectangle: Rounded Corners 31">
              <a:extLst>
                <a:ext uri="{FF2B5EF4-FFF2-40B4-BE49-F238E27FC236}">
                  <a16:creationId xmlns:a16="http://schemas.microsoft.com/office/drawing/2014/main" id="{E7227AE0-6B35-3ECA-AB6A-603C955C8645}"/>
                </a:ext>
              </a:extLst>
            </p:cNvPr>
            <p:cNvSpPr/>
            <p:nvPr/>
          </p:nvSpPr>
          <p:spPr>
            <a:xfrm>
              <a:off x="4523176" y="2625305"/>
              <a:ext cx="3383280" cy="2647937"/>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33" name="Rectangle: Rounded Corners 32">
              <a:extLst>
                <a:ext uri="{FF2B5EF4-FFF2-40B4-BE49-F238E27FC236}">
                  <a16:creationId xmlns:a16="http://schemas.microsoft.com/office/drawing/2014/main" id="{D0C6AC31-3F86-2B57-7477-6680FE4254D7}"/>
                </a:ext>
              </a:extLst>
            </p:cNvPr>
            <p:cNvSpPr/>
            <p:nvPr/>
          </p:nvSpPr>
          <p:spPr>
            <a:xfrm>
              <a:off x="8073957" y="2625305"/>
              <a:ext cx="3383280" cy="2647937"/>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31" name="Rectangle: Rounded Corners 30">
              <a:extLst>
                <a:ext uri="{FF2B5EF4-FFF2-40B4-BE49-F238E27FC236}">
                  <a16:creationId xmlns:a16="http://schemas.microsoft.com/office/drawing/2014/main" id="{E83097CF-8E9A-5769-9073-E500126A60EA}"/>
                </a:ext>
              </a:extLst>
            </p:cNvPr>
            <p:cNvSpPr/>
            <p:nvPr/>
          </p:nvSpPr>
          <p:spPr>
            <a:xfrm>
              <a:off x="991342" y="2622136"/>
              <a:ext cx="3383280" cy="2651106"/>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pic>
          <p:nvPicPr>
            <p:cNvPr id="8" name="Picture 7" descr="Graphical user interface, chart&#10;&#10;Description automatically generated">
              <a:extLst>
                <a:ext uri="{FF2B5EF4-FFF2-40B4-BE49-F238E27FC236}">
                  <a16:creationId xmlns:a16="http://schemas.microsoft.com/office/drawing/2014/main" id="{E1C1EF6C-FDBD-581A-1A6A-BB93E25642DD}"/>
                </a:ext>
              </a:extLst>
            </p:cNvPr>
            <p:cNvPicPr>
              <a:picLocks noChangeAspect="1"/>
            </p:cNvPicPr>
            <p:nvPr/>
          </p:nvPicPr>
          <p:blipFill rotWithShape="1">
            <a:blip r:embed="rId3"/>
            <a:srcRect l="9533" t="23947" r="31809" b="19043"/>
            <a:stretch>
              <a:fillRect/>
            </a:stretch>
          </p:blipFill>
          <p:spPr>
            <a:xfrm>
              <a:off x="8201866" y="2842836"/>
              <a:ext cx="3166373" cy="2209705"/>
            </a:xfrm>
            <a:prstGeom prst="rect">
              <a:avLst/>
            </a:prstGeom>
            <a:effectLst/>
          </p:spPr>
        </p:pic>
        <p:pic>
          <p:nvPicPr>
            <p:cNvPr id="5" name="Picture 2">
              <a:extLst>
                <a:ext uri="{FF2B5EF4-FFF2-40B4-BE49-F238E27FC236}">
                  <a16:creationId xmlns:a16="http://schemas.microsoft.com/office/drawing/2014/main" id="{06324D91-B7ED-7267-5E6F-2C12D9AADB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1177" y="2774236"/>
              <a:ext cx="3224451" cy="2358585"/>
            </a:xfrm>
            <a:prstGeom prst="roundRect">
              <a:avLst>
                <a:gd name="adj" fmla="val 8418"/>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50194C3E-CD04-CF39-2F6E-E9BA9F13D7E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399" r="2604" b="1"/>
            <a:stretch>
              <a:fillRect/>
            </a:stretch>
          </p:blipFill>
          <p:spPr bwMode="auto">
            <a:xfrm>
              <a:off x="1112750" y="2808240"/>
              <a:ext cx="3140463" cy="2324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9">
            <a:extLst>
              <a:ext uri="{FF2B5EF4-FFF2-40B4-BE49-F238E27FC236}">
                <a16:creationId xmlns:a16="http://schemas.microsoft.com/office/drawing/2014/main" id="{19CEA6F3-D580-916E-99DA-41739E0AAA59}"/>
              </a:ext>
            </a:extLst>
          </p:cNvPr>
          <p:cNvSpPr txBox="1"/>
          <p:nvPr/>
        </p:nvSpPr>
        <p:spPr>
          <a:xfrm>
            <a:off x="1000437" y="5424585"/>
            <a:ext cx="9848100" cy="307777"/>
          </a:xfrm>
          <a:prstGeom prst="rect">
            <a:avLst/>
          </a:prstGeom>
        </p:spPr>
        <p:txBody>
          <a:bodyPr wrap="square" lIns="0" tIns="0" rIns="0" bIns="0" rtlCol="0" anchor="t">
            <a:spAutoFit/>
          </a:bodyPr>
          <a:lstStyle/>
          <a:p>
            <a:pPr algn="ctr" defTabSz="609630">
              <a:spcBef>
                <a:spcPct val="0"/>
              </a:spcBef>
              <a:defRPr/>
            </a:pPr>
            <a:r>
              <a:rPr lang="en-US" sz="2000">
                <a:solidFill>
                  <a:srgbClr val="FFFFFF"/>
                </a:solidFill>
                <a:latin typeface="Myriad Pro" panose="020B0503030403020204" pitchFamily="34" charset="0"/>
              </a:rPr>
              <a:t>MAO-B expression</a:t>
            </a:r>
          </a:p>
        </p:txBody>
      </p:sp>
      <p:sp>
        <p:nvSpPr>
          <p:cNvPr id="2" name="TextBox 1">
            <a:extLst>
              <a:ext uri="{FF2B5EF4-FFF2-40B4-BE49-F238E27FC236}">
                <a16:creationId xmlns:a16="http://schemas.microsoft.com/office/drawing/2014/main" id="{1645E373-6DC6-32C9-F5D2-85B05CEFD505}"/>
              </a:ext>
            </a:extLst>
          </p:cNvPr>
          <p:cNvSpPr txBox="1"/>
          <p:nvPr/>
        </p:nvSpPr>
        <p:spPr>
          <a:xfrm>
            <a:off x="0" y="5710606"/>
            <a:ext cx="12192000" cy="584775"/>
          </a:xfrm>
          <a:prstGeom prst="rect">
            <a:avLst/>
          </a:prstGeom>
          <a:noFill/>
        </p:spPr>
        <p:txBody>
          <a:bodyPr wrap="square" rtlCol="0">
            <a:spAutoFit/>
          </a:bodyPr>
          <a:lstStyle/>
          <a:p>
            <a:pPr algn="ctr"/>
            <a:r>
              <a:rPr lang="en-NZ" sz="3200" b="1">
                <a:solidFill>
                  <a:srgbClr val="EC008C"/>
                </a:solidFill>
                <a:latin typeface="Myriad Pro" panose="020B0503030403020204" pitchFamily="34" charset="0"/>
              </a:rPr>
              <a:t>Age, Stress &amp; Hormonal changes</a:t>
            </a:r>
          </a:p>
        </p:txBody>
      </p:sp>
      <p:sp>
        <p:nvSpPr>
          <p:cNvPr id="4" name="TextBox 3">
            <a:extLst>
              <a:ext uri="{FF2B5EF4-FFF2-40B4-BE49-F238E27FC236}">
                <a16:creationId xmlns:a16="http://schemas.microsoft.com/office/drawing/2014/main" id="{F3D53346-B62B-098B-DC8B-AD4AC8BB5ED9}"/>
              </a:ext>
            </a:extLst>
          </p:cNvPr>
          <p:cNvSpPr txBox="1"/>
          <p:nvPr/>
        </p:nvSpPr>
        <p:spPr>
          <a:xfrm>
            <a:off x="915160" y="2138756"/>
            <a:ext cx="8417375" cy="369332"/>
          </a:xfrm>
          <a:prstGeom prst="rect">
            <a:avLst/>
          </a:prstGeom>
          <a:noFill/>
        </p:spPr>
        <p:txBody>
          <a:bodyPr wrap="square">
            <a:spAutoFit/>
          </a:bodyPr>
          <a:lstStyle/>
          <a:p>
            <a:r>
              <a:rPr lang="en-US" sz="1800">
                <a:solidFill>
                  <a:schemeClr val="bg1">
                    <a:lumMod val="95000"/>
                  </a:schemeClr>
                </a:solidFill>
                <a:latin typeface="Myriad Pro" panose="020B0503030403020204" pitchFamily="34" charset="0"/>
              </a:rPr>
              <a:t>MAO-B rises with age contributing to cognitive decline in an aging population</a:t>
            </a:r>
            <a:endParaRPr lang="en-NZ">
              <a:solidFill>
                <a:schemeClr val="bg1">
                  <a:lumMod val="95000"/>
                </a:schemeClr>
              </a:solidFill>
              <a:latin typeface="Myriad Pro" panose="020B0503030403020204" pitchFamily="34" charset="0"/>
            </a:endParaRPr>
          </a:p>
        </p:txBody>
      </p:sp>
      <p:grpSp>
        <p:nvGrpSpPr>
          <p:cNvPr id="6" name="Group 5">
            <a:extLst>
              <a:ext uri="{FF2B5EF4-FFF2-40B4-BE49-F238E27FC236}">
                <a16:creationId xmlns:a16="http://schemas.microsoft.com/office/drawing/2014/main" id="{26D8F598-0A09-9759-A6F0-F7ACECD4F844}"/>
              </a:ext>
            </a:extLst>
          </p:cNvPr>
          <p:cNvGrpSpPr/>
          <p:nvPr/>
        </p:nvGrpSpPr>
        <p:grpSpPr>
          <a:xfrm>
            <a:off x="973512" y="194289"/>
            <a:ext cx="11007300" cy="465891"/>
            <a:chOff x="973512" y="194289"/>
            <a:chExt cx="11007300" cy="465891"/>
          </a:xfrm>
        </p:grpSpPr>
        <p:pic>
          <p:nvPicPr>
            <p:cNvPr id="7" name="Picture 6">
              <a:extLst>
                <a:ext uri="{FF2B5EF4-FFF2-40B4-BE49-F238E27FC236}">
                  <a16:creationId xmlns:a16="http://schemas.microsoft.com/office/drawing/2014/main" id="{549194BA-FBDD-7516-4D85-F242492C57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11" name="Rectangle 10">
              <a:extLst>
                <a:ext uri="{FF2B5EF4-FFF2-40B4-BE49-F238E27FC236}">
                  <a16:creationId xmlns:a16="http://schemas.microsoft.com/office/drawing/2014/main" id="{F6BE31DC-5BAA-5B09-615B-5BDCFC3DCBE2}"/>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extLst>
      <p:ext uri="{BB962C8B-B14F-4D97-AF65-F5344CB8AC3E}">
        <p14:creationId xmlns:p14="http://schemas.microsoft.com/office/powerpoint/2010/main" val="175800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81C72-87CF-5BC3-0862-CA588FA6B90E}"/>
            </a:ext>
          </a:extLst>
        </p:cNvPr>
        <p:cNvGrpSpPr/>
        <p:nvPr/>
      </p:nvGrpSpPr>
      <p:grpSpPr>
        <a:xfrm>
          <a:off x="0" y="0"/>
          <a:ext cx="0" cy="0"/>
          <a:chOff x="0" y="0"/>
          <a:chExt cx="0" cy="0"/>
        </a:xfrm>
      </p:grpSpPr>
      <p:sp>
        <p:nvSpPr>
          <p:cNvPr id="9" name="TextBox 10">
            <a:extLst>
              <a:ext uri="{FF2B5EF4-FFF2-40B4-BE49-F238E27FC236}">
                <a16:creationId xmlns:a16="http://schemas.microsoft.com/office/drawing/2014/main" id="{85D4D004-B509-DF85-4E97-13A467B56E9F}"/>
              </a:ext>
            </a:extLst>
          </p:cNvPr>
          <p:cNvSpPr txBox="1"/>
          <p:nvPr/>
        </p:nvSpPr>
        <p:spPr>
          <a:xfrm>
            <a:off x="954804" y="1403820"/>
            <a:ext cx="9928323" cy="567976"/>
          </a:xfrm>
          <a:prstGeom prst="rect">
            <a:avLst/>
          </a:prstGeom>
        </p:spPr>
        <p:txBody>
          <a:bodyPr wrap="square" lIns="0" tIns="0" rIns="0" bIns="0" rtlCol="0" anchor="t">
            <a:spAutoFit/>
          </a:bodyPr>
          <a:lstStyle/>
          <a:p>
            <a:pPr defTabSz="609630">
              <a:lnSpc>
                <a:spcPts val="4983"/>
              </a:lnSpc>
            </a:pPr>
            <a:r>
              <a:rPr lang="en-US" sz="2800" b="1">
                <a:solidFill>
                  <a:srgbClr val="FFFFFF"/>
                </a:solidFill>
                <a:latin typeface="Myriad Pro" panose="020B0503030403020204" pitchFamily="34" charset="0"/>
              </a:rPr>
              <a:t>Powered by Science</a:t>
            </a:r>
            <a:endParaRPr lang="en-US" sz="2800" b="1" i="1">
              <a:solidFill>
                <a:srgbClr val="FFFFFF"/>
              </a:solidFill>
              <a:latin typeface="Myriad Pro" panose="020B0503030403020204" pitchFamily="34" charset="0"/>
            </a:endParaRPr>
          </a:p>
        </p:txBody>
      </p:sp>
      <p:sp>
        <p:nvSpPr>
          <p:cNvPr id="11" name="TextBox 10">
            <a:extLst>
              <a:ext uri="{FF2B5EF4-FFF2-40B4-BE49-F238E27FC236}">
                <a16:creationId xmlns:a16="http://schemas.microsoft.com/office/drawing/2014/main" id="{055E8F05-E956-21A0-7BC6-110758B59AC8}"/>
              </a:ext>
            </a:extLst>
          </p:cNvPr>
          <p:cNvSpPr txBox="1"/>
          <p:nvPr/>
        </p:nvSpPr>
        <p:spPr>
          <a:xfrm>
            <a:off x="879388" y="1999528"/>
            <a:ext cx="6744984" cy="369332"/>
          </a:xfrm>
          <a:prstGeom prst="rect">
            <a:avLst/>
          </a:prstGeom>
          <a:noFill/>
        </p:spPr>
        <p:txBody>
          <a:bodyPr wrap="square">
            <a:spAutoFit/>
          </a:bodyPr>
          <a:lstStyle/>
          <a:p>
            <a:r>
              <a:rPr lang="en-NZ">
                <a:solidFill>
                  <a:schemeClr val="bg1"/>
                </a:solidFill>
                <a:latin typeface="Myriad Pro" panose="020B0503030403020204" pitchFamily="34" charset="0"/>
              </a:rPr>
              <a:t>NZ blackcurrants show:</a:t>
            </a:r>
          </a:p>
        </p:txBody>
      </p:sp>
      <p:sp>
        <p:nvSpPr>
          <p:cNvPr id="23" name="TextBox 22">
            <a:extLst>
              <a:ext uri="{FF2B5EF4-FFF2-40B4-BE49-F238E27FC236}">
                <a16:creationId xmlns:a16="http://schemas.microsoft.com/office/drawing/2014/main" id="{55A08DFF-5FD6-4DED-4208-F8495CD3901D}"/>
              </a:ext>
            </a:extLst>
          </p:cNvPr>
          <p:cNvSpPr txBox="1"/>
          <p:nvPr/>
        </p:nvSpPr>
        <p:spPr>
          <a:xfrm>
            <a:off x="38190" y="6132215"/>
            <a:ext cx="8128000" cy="877163"/>
          </a:xfrm>
          <a:prstGeom prst="rect">
            <a:avLst/>
          </a:prstGeom>
          <a:noFill/>
        </p:spPr>
        <p:txBody>
          <a:bodyPr wrap="square" rtlCol="0">
            <a:spAutoFit/>
          </a:bodyPr>
          <a:lstStyle/>
          <a:p>
            <a:endParaRPr lang="en-NZ" sz="1400">
              <a:latin typeface="Myriad Pro" panose="020B0503030403020204" pitchFamily="34" charset="0"/>
            </a:endParaRPr>
          </a:p>
          <a:p>
            <a:r>
              <a:rPr lang="en-NZ" sz="700">
                <a:solidFill>
                  <a:schemeClr val="bg1"/>
                </a:solidFill>
                <a:latin typeface="Myriad Pro" panose="020B0503030403020204" pitchFamily="34" charset="0"/>
                <a:ea typeface="Roboto Bold" panose="020B0604020202020204" charset="0"/>
              </a:rPr>
              <a:t>1. Watson AW et al., </a:t>
            </a:r>
            <a:r>
              <a:rPr lang="en-NZ" sz="700" i="1">
                <a:solidFill>
                  <a:schemeClr val="bg1"/>
                </a:solidFill>
                <a:latin typeface="Myriad Pro" panose="020B0503030403020204" pitchFamily="34" charset="0"/>
                <a:ea typeface="Roboto Bold" panose="020B0604020202020204" charset="0"/>
              </a:rPr>
              <a:t>Journal of Functional Foods</a:t>
            </a:r>
            <a:r>
              <a:rPr lang="en-NZ" sz="700">
                <a:solidFill>
                  <a:schemeClr val="bg1"/>
                </a:solidFill>
                <a:latin typeface="Myriad Pro" panose="020B0503030403020204" pitchFamily="34" charset="0"/>
                <a:ea typeface="Roboto Bold" panose="020B0604020202020204" charset="0"/>
              </a:rPr>
              <a:t>, 17, 2015, doi.org/10.1016/j.jff.2015.06.005</a:t>
            </a:r>
            <a:br>
              <a:rPr lang="en-NZ" sz="700">
                <a:solidFill>
                  <a:schemeClr val="bg1"/>
                </a:solidFill>
                <a:latin typeface="Myriad Pro" panose="020B0503030403020204" pitchFamily="34" charset="0"/>
                <a:ea typeface="Roboto Bold" panose="020B0604020202020204" charset="0"/>
              </a:rPr>
            </a:br>
            <a:r>
              <a:rPr lang="en-NZ" sz="700">
                <a:solidFill>
                  <a:schemeClr val="bg1"/>
                </a:solidFill>
                <a:latin typeface="Myriad Pro" panose="020B0503030403020204" pitchFamily="34" charset="0"/>
                <a:ea typeface="Roboto Bold" panose="020B0604020202020204" charset="0"/>
              </a:rPr>
              <a:t>2. Watson AW et al., </a:t>
            </a:r>
            <a:r>
              <a:rPr lang="fr-FR" sz="700" err="1">
                <a:solidFill>
                  <a:schemeClr val="bg1"/>
                </a:solidFill>
                <a:latin typeface="Myriad Pro" panose="020B0503030403020204" pitchFamily="34" charset="0"/>
                <a:ea typeface="Roboto Bold" panose="020B0604020202020204" charset="0"/>
              </a:rPr>
              <a:t>Nutritional</a:t>
            </a:r>
            <a:r>
              <a:rPr lang="fr-FR" sz="700">
                <a:solidFill>
                  <a:schemeClr val="bg1"/>
                </a:solidFill>
                <a:latin typeface="Myriad Pro" panose="020B0503030403020204" pitchFamily="34" charset="0"/>
                <a:ea typeface="Roboto Bold" panose="020B0604020202020204" charset="0"/>
              </a:rPr>
              <a:t> Neuroscience, 2018  DOI: 10.1080/1028415X.2017.1420539</a:t>
            </a:r>
            <a:endParaRPr lang="en-NZ" sz="700">
              <a:solidFill>
                <a:schemeClr val="bg1"/>
              </a:solidFill>
              <a:latin typeface="Myriad Pro" panose="020B0503030403020204" pitchFamily="34" charset="0"/>
              <a:ea typeface="Roboto Bold" panose="020B0604020202020204" charset="0"/>
            </a:endParaRPr>
          </a:p>
          <a:p>
            <a:r>
              <a:rPr lang="en-NZ" sz="700">
                <a:solidFill>
                  <a:schemeClr val="bg1"/>
                </a:solidFill>
                <a:latin typeface="Myriad Pro" panose="020B0503030403020204" pitchFamily="34" charset="0"/>
                <a:ea typeface="Roboto Bold" panose="020B0604020202020204" charset="0"/>
              </a:rPr>
              <a:t>3. Watson AW et al., </a:t>
            </a:r>
            <a:r>
              <a:rPr lang="en-NZ" sz="700" i="1" err="1">
                <a:solidFill>
                  <a:schemeClr val="bg1"/>
                </a:solidFill>
                <a:latin typeface="Myriad Pro" panose="020B0503030403020204" pitchFamily="34" charset="0"/>
                <a:ea typeface="Roboto Bold" panose="020B0604020202020204" charset="0"/>
              </a:rPr>
              <a:t>Nutr</a:t>
            </a:r>
            <a:r>
              <a:rPr lang="en-NZ" sz="700" i="1">
                <a:solidFill>
                  <a:schemeClr val="bg1"/>
                </a:solidFill>
                <a:latin typeface="Myriad Pro" panose="020B0503030403020204" pitchFamily="34" charset="0"/>
                <a:ea typeface="Roboto Bold" panose="020B0604020202020204" charset="0"/>
              </a:rPr>
              <a:t> </a:t>
            </a:r>
            <a:r>
              <a:rPr lang="en-NZ" sz="700" i="1" err="1">
                <a:solidFill>
                  <a:schemeClr val="bg1"/>
                </a:solidFill>
                <a:latin typeface="Myriad Pro" panose="020B0503030403020204" pitchFamily="34" charset="0"/>
                <a:ea typeface="Roboto Bold" panose="020B0604020202020204" charset="0"/>
              </a:rPr>
              <a:t>Neurosci</a:t>
            </a:r>
            <a:r>
              <a:rPr lang="en-NZ" sz="700" i="1">
                <a:solidFill>
                  <a:schemeClr val="bg1"/>
                </a:solidFill>
                <a:latin typeface="Myriad Pro" panose="020B0503030403020204" pitchFamily="34" charset="0"/>
                <a:ea typeface="Roboto Bold" panose="020B0604020202020204" charset="0"/>
              </a:rPr>
              <a:t>. </a:t>
            </a:r>
            <a:r>
              <a:rPr lang="en-NZ" sz="700">
                <a:solidFill>
                  <a:schemeClr val="bg1"/>
                </a:solidFill>
                <a:latin typeface="Myriad Pro" panose="020B0503030403020204" pitchFamily="34" charset="0"/>
                <a:ea typeface="Roboto Bold" panose="020B0604020202020204" charset="0"/>
              </a:rPr>
              <a:t>2020, doi:10.1080/1028415X.2018.1525950 </a:t>
            </a:r>
          </a:p>
          <a:p>
            <a:endParaRPr lang="en-NZ" sz="600">
              <a:solidFill>
                <a:schemeClr val="bg1"/>
              </a:solidFill>
              <a:latin typeface="Myriad Pro" panose="020B0503030403020204" pitchFamily="34" charset="0"/>
            </a:endParaRPr>
          </a:p>
          <a:p>
            <a:r>
              <a:rPr lang="en-NZ" sz="1000">
                <a:solidFill>
                  <a:schemeClr val="bg1"/>
                </a:solidFill>
                <a:latin typeface="Myriad Pro" panose="020B0503030403020204" pitchFamily="34" charset="0"/>
              </a:rPr>
              <a:t> </a:t>
            </a:r>
          </a:p>
        </p:txBody>
      </p:sp>
      <p:sp>
        <p:nvSpPr>
          <p:cNvPr id="31" name="TextBox 10">
            <a:extLst>
              <a:ext uri="{FF2B5EF4-FFF2-40B4-BE49-F238E27FC236}">
                <a16:creationId xmlns:a16="http://schemas.microsoft.com/office/drawing/2014/main" id="{D8CA5729-37D8-C271-EE78-6DF562342159}"/>
              </a:ext>
            </a:extLst>
          </p:cNvPr>
          <p:cNvSpPr txBox="1"/>
          <p:nvPr/>
        </p:nvSpPr>
        <p:spPr>
          <a:xfrm>
            <a:off x="954804" y="5414030"/>
            <a:ext cx="7391528" cy="550600"/>
          </a:xfrm>
          <a:prstGeom prst="rect">
            <a:avLst/>
          </a:prstGeom>
        </p:spPr>
        <p:txBody>
          <a:bodyPr wrap="square" lIns="0" tIns="0" rIns="0" bIns="0" rtlCol="0" anchor="t">
            <a:spAutoFit/>
          </a:bodyPr>
          <a:lstStyle/>
          <a:p>
            <a:pPr lvl="0" algn="ctr" defTabSz="609630">
              <a:lnSpc>
                <a:spcPts val="4983"/>
              </a:lnSpc>
              <a:defRPr/>
            </a:pPr>
            <a:r>
              <a:rPr lang="en-US" sz="2400" b="1">
                <a:solidFill>
                  <a:srgbClr val="EC008C"/>
                </a:solidFill>
                <a:latin typeface="Myriad Pro" panose="020B0503030403020204" pitchFamily="34" charset="0"/>
              </a:rPr>
              <a:t>↓ </a:t>
            </a:r>
            <a:r>
              <a:rPr kumimoji="0" lang="en-US" sz="2400" b="1" i="0" u="none" strike="noStrike" kern="1200" cap="none" spc="0" normalizeH="0" baseline="0" noProof="0">
                <a:ln>
                  <a:noFill/>
                </a:ln>
                <a:solidFill>
                  <a:srgbClr val="FFFFFF"/>
                </a:solidFill>
                <a:effectLst/>
                <a:uLnTx/>
                <a:uFillTx/>
                <a:latin typeface="Myriad Pro" panose="020B0503030403020204" pitchFamily="34" charset="0"/>
              </a:rPr>
              <a:t>Low MAO-B = </a:t>
            </a:r>
            <a:r>
              <a:rPr lang="en-US" sz="2400" b="1">
                <a:solidFill>
                  <a:srgbClr val="EC008C"/>
                </a:solidFill>
                <a:latin typeface="Myriad Pro" panose="020B0503030403020204" pitchFamily="34" charset="0"/>
              </a:rPr>
              <a:t>↑ </a:t>
            </a:r>
            <a:r>
              <a:rPr kumimoji="0" lang="en-US" sz="2400" b="1" i="0" u="none" strike="noStrike" kern="1200" cap="none" spc="0" normalizeH="0" baseline="0" noProof="0">
                <a:ln>
                  <a:noFill/>
                </a:ln>
                <a:solidFill>
                  <a:srgbClr val="FFFFFF"/>
                </a:solidFill>
                <a:effectLst/>
                <a:uLnTx/>
                <a:uFillTx/>
                <a:latin typeface="Myriad Pro" panose="020B0503030403020204" pitchFamily="34" charset="0"/>
              </a:rPr>
              <a:t>High Serotonin and Dopamine</a:t>
            </a:r>
          </a:p>
        </p:txBody>
      </p:sp>
      <p:graphicFrame>
        <p:nvGraphicFramePr>
          <p:cNvPr id="60" name="Diagram 59">
            <a:extLst>
              <a:ext uri="{FF2B5EF4-FFF2-40B4-BE49-F238E27FC236}">
                <a16:creationId xmlns:a16="http://schemas.microsoft.com/office/drawing/2014/main" id="{43C78D4D-0BE5-EF62-F816-D9C51508C42D}"/>
              </a:ext>
            </a:extLst>
          </p:cNvPr>
          <p:cNvGraphicFramePr/>
          <p:nvPr>
            <p:extLst>
              <p:ext uri="{D42A27DB-BD31-4B8C-83A1-F6EECF244321}">
                <p14:modId xmlns:p14="http://schemas.microsoft.com/office/powerpoint/2010/main" val="2560333515"/>
              </p:ext>
            </p:extLst>
          </p:nvPr>
        </p:nvGraphicFramePr>
        <p:xfrm>
          <a:off x="954804" y="2543450"/>
          <a:ext cx="7391528" cy="27483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7" name="Group 66">
            <a:extLst>
              <a:ext uri="{FF2B5EF4-FFF2-40B4-BE49-F238E27FC236}">
                <a16:creationId xmlns:a16="http://schemas.microsoft.com/office/drawing/2014/main" id="{45E1166F-159D-4D30-B2D9-A18D84C2B82F}"/>
              </a:ext>
            </a:extLst>
          </p:cNvPr>
          <p:cNvGrpSpPr/>
          <p:nvPr/>
        </p:nvGrpSpPr>
        <p:grpSpPr>
          <a:xfrm>
            <a:off x="8708007" y="440629"/>
            <a:ext cx="2604605" cy="5976741"/>
            <a:chOff x="8042852" y="556033"/>
            <a:chExt cx="2604605" cy="5976741"/>
          </a:xfrm>
        </p:grpSpPr>
        <p:sp>
          <p:nvSpPr>
            <p:cNvPr id="65" name="Rectangle: Rounded Corners 64">
              <a:extLst>
                <a:ext uri="{FF2B5EF4-FFF2-40B4-BE49-F238E27FC236}">
                  <a16:creationId xmlns:a16="http://schemas.microsoft.com/office/drawing/2014/main" id="{2B784E8C-FA94-CB69-728D-150A19CAEF3C}"/>
                </a:ext>
              </a:extLst>
            </p:cNvPr>
            <p:cNvSpPr/>
            <p:nvPr/>
          </p:nvSpPr>
          <p:spPr>
            <a:xfrm>
              <a:off x="8042852" y="556033"/>
              <a:ext cx="2604605" cy="5976741"/>
            </a:xfrm>
            <a:prstGeom prst="roundRect">
              <a:avLst>
                <a:gd name="adj" fmla="val 10000"/>
              </a:avLst>
            </a:prstGeom>
            <a:solidFill>
              <a:schemeClr val="bg1"/>
            </a:solidFill>
            <a:effectLst>
              <a:innerShdw blurRad="63500" dist="50800" dir="13500000">
                <a:prstClr val="black">
                  <a:alpha val="50000"/>
                </a:prstClr>
              </a:innerShdw>
            </a:effectLst>
          </p:spPr>
          <p:style>
            <a:lnRef idx="0">
              <a:schemeClr val="dk1">
                <a:hueOff val="0"/>
                <a:satOff val="0"/>
                <a:lumOff val="0"/>
                <a:alphaOff val="0"/>
              </a:schemeClr>
            </a:lnRef>
            <a:fillRef idx="1">
              <a:scrgbClr r="0" g="0" b="0"/>
            </a:fillRef>
            <a:effectRef idx="2">
              <a:scrgbClr r="0" g="0" b="0"/>
            </a:effectRef>
            <a:fontRef idx="minor">
              <a:schemeClr val="dk1">
                <a:hueOff val="0"/>
                <a:satOff val="0"/>
                <a:lumOff val="0"/>
                <a:alphaOff val="0"/>
              </a:schemeClr>
            </a:fontRef>
          </p:style>
          <p:txBody>
            <a:bodyPr/>
            <a:lstStyle/>
            <a:p>
              <a:endParaRPr lang="en-NZ"/>
            </a:p>
          </p:txBody>
        </p:sp>
        <p:pic>
          <p:nvPicPr>
            <p:cNvPr id="61" name="Picture 60">
              <a:extLst>
                <a:ext uri="{FF2B5EF4-FFF2-40B4-BE49-F238E27FC236}">
                  <a16:creationId xmlns:a16="http://schemas.microsoft.com/office/drawing/2014/main" id="{D638FAB7-BE8B-390B-775E-228ACD4091A8}"/>
                </a:ext>
              </a:extLst>
            </p:cNvPr>
            <p:cNvPicPr>
              <a:picLocks noChangeAspect="1"/>
            </p:cNvPicPr>
            <p:nvPr/>
          </p:nvPicPr>
          <p:blipFill>
            <a:blip r:embed="rId8"/>
            <a:stretch>
              <a:fillRect/>
            </a:stretch>
          </p:blipFill>
          <p:spPr>
            <a:xfrm>
              <a:off x="8298076" y="813001"/>
              <a:ext cx="2325932" cy="1554209"/>
            </a:xfrm>
            <a:prstGeom prst="rect">
              <a:avLst/>
            </a:prstGeom>
            <a:effectLst/>
          </p:spPr>
        </p:pic>
        <p:pic>
          <p:nvPicPr>
            <p:cNvPr id="62" name="Picture 185">
              <a:extLst>
                <a:ext uri="{FF2B5EF4-FFF2-40B4-BE49-F238E27FC236}">
                  <a16:creationId xmlns:a16="http://schemas.microsoft.com/office/drawing/2014/main" id="{5EAFF037-91A5-7EFD-2A84-1E72CFE8DDC8}"/>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r="10357"/>
            <a:stretch>
              <a:fillRect/>
            </a:stretch>
          </p:blipFill>
          <p:spPr bwMode="auto">
            <a:xfrm>
              <a:off x="8332294" y="2521113"/>
              <a:ext cx="2085034" cy="17888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86">
              <a:extLst>
                <a:ext uri="{FF2B5EF4-FFF2-40B4-BE49-F238E27FC236}">
                  <a16:creationId xmlns:a16="http://schemas.microsoft.com/office/drawing/2014/main" id="{5F04F12C-09D3-118F-EE8C-B0E827285E6B}"/>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r="6234"/>
            <a:stretch>
              <a:fillRect/>
            </a:stretch>
          </p:blipFill>
          <p:spPr bwMode="auto">
            <a:xfrm>
              <a:off x="8284341" y="4531782"/>
              <a:ext cx="2180940" cy="1770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85">
              <a:extLst>
                <a:ext uri="{FF2B5EF4-FFF2-40B4-BE49-F238E27FC236}">
                  <a16:creationId xmlns:a16="http://schemas.microsoft.com/office/drawing/2014/main" id="{1472AB0B-03FF-4817-2C9B-0D9FC5B0521C}"/>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5919" t="17552" r="14934" b="19153"/>
            <a:stretch>
              <a:fillRect/>
            </a:stretch>
          </p:blipFill>
          <p:spPr bwMode="auto">
            <a:xfrm>
              <a:off x="10056130" y="6195960"/>
              <a:ext cx="437637" cy="19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
            <a:extLst>
              <a:ext uri="{FF2B5EF4-FFF2-40B4-BE49-F238E27FC236}">
                <a16:creationId xmlns:a16="http://schemas.microsoft.com/office/drawing/2014/main" id="{CE349B42-710F-D00F-BDBF-9E57B83B0F53}"/>
              </a:ext>
            </a:extLst>
          </p:cNvPr>
          <p:cNvGrpSpPr/>
          <p:nvPr/>
        </p:nvGrpSpPr>
        <p:grpSpPr>
          <a:xfrm>
            <a:off x="973512" y="194289"/>
            <a:ext cx="11007300" cy="465891"/>
            <a:chOff x="973512" y="194289"/>
            <a:chExt cx="11007300" cy="465891"/>
          </a:xfrm>
        </p:grpSpPr>
        <p:pic>
          <p:nvPicPr>
            <p:cNvPr id="4" name="Picture 3">
              <a:extLst>
                <a:ext uri="{FF2B5EF4-FFF2-40B4-BE49-F238E27FC236}">
                  <a16:creationId xmlns:a16="http://schemas.microsoft.com/office/drawing/2014/main" id="{C3EB515D-3E69-7C9B-9A74-6EB31781A13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42719" y="194289"/>
              <a:ext cx="1138093" cy="206661"/>
            </a:xfrm>
            <a:prstGeom prst="rect">
              <a:avLst/>
            </a:prstGeom>
          </p:spPr>
        </p:pic>
        <p:sp>
          <p:nvSpPr>
            <p:cNvPr id="5" name="Rectangle 4">
              <a:extLst>
                <a:ext uri="{FF2B5EF4-FFF2-40B4-BE49-F238E27FC236}">
                  <a16:creationId xmlns:a16="http://schemas.microsoft.com/office/drawing/2014/main" id="{222C5CE6-2FA7-E47B-CE1E-6898DEA22514}"/>
                </a:ext>
              </a:extLst>
            </p:cNvPr>
            <p:cNvSpPr/>
            <p:nvPr/>
          </p:nvSpPr>
          <p:spPr>
            <a:xfrm>
              <a:off x="973512" y="287203"/>
              <a:ext cx="1483361" cy="372977"/>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grpSp>
    </p:spTree>
    <p:extLst>
      <p:ext uri="{BB962C8B-B14F-4D97-AF65-F5344CB8AC3E}">
        <p14:creationId xmlns:p14="http://schemas.microsoft.com/office/powerpoint/2010/main" val="47586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a812dac-9ec4-478f-bd0c-e0efe8ac70ac" xsi:nil="true"/>
    <lcf76f155ced4ddcb4097134ff3c332f xmlns="1f1e143d-bbb8-4112-8fd7-d45d45b4752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3F1D0A084B83B4AB2C9A1E43DB2ED34" ma:contentTypeVersion="18" ma:contentTypeDescription="Create a new document." ma:contentTypeScope="" ma:versionID="f8ea24f66ceef5e11b8d9d101f0da335">
  <xsd:schema xmlns:xsd="http://www.w3.org/2001/XMLSchema" xmlns:xs="http://www.w3.org/2001/XMLSchema" xmlns:p="http://schemas.microsoft.com/office/2006/metadata/properties" xmlns:ns2="1f1e143d-bbb8-4112-8fd7-d45d45b47523" xmlns:ns3="ca812dac-9ec4-478f-bd0c-e0efe8ac70ac" targetNamespace="http://schemas.microsoft.com/office/2006/metadata/properties" ma:root="true" ma:fieldsID="9078917db44f9ca950001cd88af7e13e" ns2:_="" ns3:_="">
    <xsd:import namespace="1f1e143d-bbb8-4112-8fd7-d45d45b47523"/>
    <xsd:import namespace="ca812dac-9ec4-478f-bd0c-e0efe8ac70a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AutoKeyPoints" minOccurs="0"/>
                <xsd:element ref="ns2:MediaServiceKeyPoint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f1e143d-bbb8-4112-8fd7-d45d45b4752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79a633c0-40b6-4ba4-ac49-1ebd81acd31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812dac-9ec4-478f-bd0c-e0efe8ac70a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0121323-20d5-4a8f-ac43-b28bf031c08d}" ma:internalName="TaxCatchAll" ma:showField="CatchAllData" ma:web="ca812dac-9ec4-478f-bd0c-e0efe8ac70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50BF1-C0FD-4A8E-B5A6-B1A76DC4D88C}">
  <ds:schemaRefs>
    <ds:schemaRef ds:uri="1f1e143d-bbb8-4112-8fd7-d45d45b47523"/>
    <ds:schemaRef ds:uri="ca812dac-9ec4-478f-bd0c-e0efe8ac70a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0B75D76-46A1-4B0A-83C1-63BE9BDF763A}">
  <ds:schemaRefs>
    <ds:schemaRef ds:uri="http://schemas.microsoft.com/sharepoint/v3/contenttype/forms"/>
  </ds:schemaRefs>
</ds:datastoreItem>
</file>

<file path=customXml/itemProps3.xml><?xml version="1.0" encoding="utf-8"?>
<ds:datastoreItem xmlns:ds="http://schemas.openxmlformats.org/officeDocument/2006/customXml" ds:itemID="{21275E1E-6B50-48EE-9836-B9261455CD57}">
  <ds:schemaRefs>
    <ds:schemaRef ds:uri="1f1e143d-bbb8-4112-8fd7-d45d45b47523"/>
    <ds:schemaRef ds:uri="ca812dac-9ec4-478f-bd0c-e0efe8ac70a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100</TotalTime>
  <Words>1501</Words>
  <Application>Microsoft Office PowerPoint</Application>
  <PresentationFormat>Widescreen</PresentationFormat>
  <Paragraphs>142</Paragraphs>
  <Slides>15</Slides>
  <Notes>11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Myriad Pro</vt:lpstr>
      <vt:lpstr>Aptos</vt:lpstr>
      <vt:lpstr>Aptos Display</vt:lpstr>
      <vt:lpstr>Arial</vt:lpstr>
      <vt:lpstr>Calibri</vt:lpstr>
      <vt:lpstr>Segoe UI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Starin Mckeen</dc:creator>
  <cp:lastModifiedBy>Vishakha Mahajan</cp:lastModifiedBy>
  <cp:revision>1</cp:revision>
  <dcterms:created xsi:type="dcterms:W3CDTF">2025-04-07T03:56:17Z</dcterms:created>
  <dcterms:modified xsi:type="dcterms:W3CDTF">2026-04-08T22:17:34Z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0x010100E3F1D0A084B83B4AB2C9A1E43DB2ED34</vt:lpwstr>
  </property>
</Properties>
</file>